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31"/>
  </p:notesMasterIdLst>
  <p:handoutMasterIdLst>
    <p:handoutMasterId r:id="rId132"/>
  </p:handoutMasterIdLst>
  <p:sldIdLst>
    <p:sldId id="384" r:id="rId2"/>
    <p:sldId id="449" r:id="rId3"/>
    <p:sldId id="310" r:id="rId4"/>
    <p:sldId id="317" r:id="rId5"/>
    <p:sldId id="442" r:id="rId6"/>
    <p:sldId id="313" r:id="rId7"/>
    <p:sldId id="316" r:id="rId8"/>
    <p:sldId id="315" r:id="rId9"/>
    <p:sldId id="451" r:id="rId10"/>
    <p:sldId id="319" r:id="rId11"/>
    <p:sldId id="323" r:id="rId12"/>
    <p:sldId id="320" r:id="rId13"/>
    <p:sldId id="324" r:id="rId14"/>
    <p:sldId id="325" r:id="rId15"/>
    <p:sldId id="326" r:id="rId16"/>
    <p:sldId id="327" r:id="rId17"/>
    <p:sldId id="328" r:id="rId18"/>
    <p:sldId id="329" r:id="rId19"/>
    <p:sldId id="330" r:id="rId20"/>
    <p:sldId id="331" r:id="rId21"/>
    <p:sldId id="332" r:id="rId22"/>
    <p:sldId id="333" r:id="rId23"/>
    <p:sldId id="334" r:id="rId24"/>
    <p:sldId id="336" r:id="rId25"/>
    <p:sldId id="335" r:id="rId26"/>
    <p:sldId id="337" r:id="rId27"/>
    <p:sldId id="342" r:id="rId28"/>
    <p:sldId id="452" r:id="rId29"/>
    <p:sldId id="441" r:id="rId30"/>
    <p:sldId id="338" r:id="rId31"/>
    <p:sldId id="339" r:id="rId32"/>
    <p:sldId id="340" r:id="rId33"/>
    <p:sldId id="444" r:id="rId34"/>
    <p:sldId id="445" r:id="rId35"/>
    <p:sldId id="343" r:id="rId36"/>
    <p:sldId id="344" r:id="rId37"/>
    <p:sldId id="345" r:id="rId38"/>
    <p:sldId id="346" r:id="rId39"/>
    <p:sldId id="347" r:id="rId40"/>
    <p:sldId id="348" r:id="rId41"/>
    <p:sldId id="349" r:id="rId42"/>
    <p:sldId id="350" r:id="rId43"/>
    <p:sldId id="351" r:id="rId44"/>
    <p:sldId id="352" r:id="rId45"/>
    <p:sldId id="353" r:id="rId46"/>
    <p:sldId id="354" r:id="rId47"/>
    <p:sldId id="355" r:id="rId48"/>
    <p:sldId id="356" r:id="rId49"/>
    <p:sldId id="357" r:id="rId50"/>
    <p:sldId id="358" r:id="rId51"/>
    <p:sldId id="359" r:id="rId52"/>
    <p:sldId id="360" r:id="rId53"/>
    <p:sldId id="443" r:id="rId54"/>
    <p:sldId id="361" r:id="rId55"/>
    <p:sldId id="362" r:id="rId56"/>
    <p:sldId id="424" r:id="rId57"/>
    <p:sldId id="427" r:id="rId58"/>
    <p:sldId id="425" r:id="rId59"/>
    <p:sldId id="393" r:id="rId60"/>
    <p:sldId id="394" r:id="rId61"/>
    <p:sldId id="395" r:id="rId62"/>
    <p:sldId id="363" r:id="rId63"/>
    <p:sldId id="364" r:id="rId64"/>
    <p:sldId id="365" r:id="rId65"/>
    <p:sldId id="366" r:id="rId66"/>
    <p:sldId id="368" r:id="rId67"/>
    <p:sldId id="369" r:id="rId68"/>
    <p:sldId id="370" r:id="rId69"/>
    <p:sldId id="371" r:id="rId70"/>
    <p:sldId id="372" r:id="rId71"/>
    <p:sldId id="367" r:id="rId72"/>
    <p:sldId id="373" r:id="rId73"/>
    <p:sldId id="375" r:id="rId74"/>
    <p:sldId id="376" r:id="rId75"/>
    <p:sldId id="377" r:id="rId76"/>
    <p:sldId id="378" r:id="rId77"/>
    <p:sldId id="380" r:id="rId78"/>
    <p:sldId id="381" r:id="rId79"/>
    <p:sldId id="382" r:id="rId80"/>
    <p:sldId id="383" r:id="rId81"/>
    <p:sldId id="385" r:id="rId82"/>
    <p:sldId id="386" r:id="rId83"/>
    <p:sldId id="387" r:id="rId84"/>
    <p:sldId id="391" r:id="rId85"/>
    <p:sldId id="388" r:id="rId86"/>
    <p:sldId id="458" r:id="rId87"/>
    <p:sldId id="459" r:id="rId88"/>
    <p:sldId id="460" r:id="rId89"/>
    <p:sldId id="461" r:id="rId90"/>
    <p:sldId id="400" r:id="rId91"/>
    <p:sldId id="401" r:id="rId92"/>
    <p:sldId id="402" r:id="rId93"/>
    <p:sldId id="403" r:id="rId94"/>
    <p:sldId id="404" r:id="rId95"/>
    <p:sldId id="405" r:id="rId96"/>
    <p:sldId id="406" r:id="rId97"/>
    <p:sldId id="407" r:id="rId98"/>
    <p:sldId id="408" r:id="rId99"/>
    <p:sldId id="463" r:id="rId100"/>
    <p:sldId id="409" r:id="rId101"/>
    <p:sldId id="410" r:id="rId102"/>
    <p:sldId id="448" r:id="rId103"/>
    <p:sldId id="462" r:id="rId104"/>
    <p:sldId id="411" r:id="rId105"/>
    <p:sldId id="412" r:id="rId106"/>
    <p:sldId id="413" r:id="rId107"/>
    <p:sldId id="414" r:id="rId108"/>
    <p:sldId id="415" r:id="rId109"/>
    <p:sldId id="454" r:id="rId110"/>
    <p:sldId id="416" r:id="rId111"/>
    <p:sldId id="455" r:id="rId112"/>
    <p:sldId id="453" r:id="rId113"/>
    <p:sldId id="428" r:id="rId114"/>
    <p:sldId id="421" r:id="rId115"/>
    <p:sldId id="429" r:id="rId116"/>
    <p:sldId id="430" r:id="rId117"/>
    <p:sldId id="431" r:id="rId118"/>
    <p:sldId id="432" r:id="rId119"/>
    <p:sldId id="438" r:id="rId120"/>
    <p:sldId id="433" r:id="rId121"/>
    <p:sldId id="434" r:id="rId122"/>
    <p:sldId id="435" r:id="rId123"/>
    <p:sldId id="436" r:id="rId124"/>
    <p:sldId id="437" r:id="rId125"/>
    <p:sldId id="447" r:id="rId126"/>
    <p:sldId id="419" r:id="rId127"/>
    <p:sldId id="420" r:id="rId128"/>
    <p:sldId id="423" r:id="rId129"/>
    <p:sldId id="450" r:id="rId130"/>
  </p:sldIdLst>
  <p:sldSz cx="9144000" cy="6858000" type="screen4x3"/>
  <p:notesSz cx="7010400" cy="9372600"/>
  <p:defaultTextStyle>
    <a:defPPr>
      <a:defRPr lang="en-US"/>
    </a:defPPr>
    <a:lvl1pPr algn="l" rtl="0" fontAlgn="base">
      <a:spcBef>
        <a:spcPct val="0"/>
      </a:spcBef>
      <a:spcAft>
        <a:spcPct val="0"/>
      </a:spcAft>
      <a:defRPr sz="2400" kern="1200">
        <a:solidFill>
          <a:schemeClr val="tx1"/>
        </a:solidFill>
        <a:latin typeface="Arial" charset="0"/>
        <a:ea typeface="Geneva" charset="0"/>
        <a:cs typeface="Geneva" charset="0"/>
      </a:defRPr>
    </a:lvl1pPr>
    <a:lvl2pPr marL="457200" algn="l" rtl="0" fontAlgn="base">
      <a:spcBef>
        <a:spcPct val="0"/>
      </a:spcBef>
      <a:spcAft>
        <a:spcPct val="0"/>
      </a:spcAft>
      <a:defRPr sz="2400" kern="1200">
        <a:solidFill>
          <a:schemeClr val="tx1"/>
        </a:solidFill>
        <a:latin typeface="Arial" charset="0"/>
        <a:ea typeface="Geneva" charset="0"/>
        <a:cs typeface="Geneva" charset="0"/>
      </a:defRPr>
    </a:lvl2pPr>
    <a:lvl3pPr marL="914400" algn="l" rtl="0" fontAlgn="base">
      <a:spcBef>
        <a:spcPct val="0"/>
      </a:spcBef>
      <a:spcAft>
        <a:spcPct val="0"/>
      </a:spcAft>
      <a:defRPr sz="2400" kern="1200">
        <a:solidFill>
          <a:schemeClr val="tx1"/>
        </a:solidFill>
        <a:latin typeface="Arial" charset="0"/>
        <a:ea typeface="Geneva" charset="0"/>
        <a:cs typeface="Geneva" charset="0"/>
      </a:defRPr>
    </a:lvl3pPr>
    <a:lvl4pPr marL="1371600" algn="l" rtl="0" fontAlgn="base">
      <a:spcBef>
        <a:spcPct val="0"/>
      </a:spcBef>
      <a:spcAft>
        <a:spcPct val="0"/>
      </a:spcAft>
      <a:defRPr sz="2400" kern="1200">
        <a:solidFill>
          <a:schemeClr val="tx1"/>
        </a:solidFill>
        <a:latin typeface="Arial" charset="0"/>
        <a:ea typeface="Geneva" charset="0"/>
        <a:cs typeface="Geneva" charset="0"/>
      </a:defRPr>
    </a:lvl4pPr>
    <a:lvl5pPr marL="1828800" algn="l" rtl="0" fontAlgn="base">
      <a:spcBef>
        <a:spcPct val="0"/>
      </a:spcBef>
      <a:spcAft>
        <a:spcPct val="0"/>
      </a:spcAft>
      <a:defRPr sz="2400" kern="1200">
        <a:solidFill>
          <a:schemeClr val="tx1"/>
        </a:solidFill>
        <a:latin typeface="Arial" charset="0"/>
        <a:ea typeface="Geneva" charset="0"/>
        <a:cs typeface="Geneva" charset="0"/>
      </a:defRPr>
    </a:lvl5pPr>
    <a:lvl6pPr marL="2286000" algn="l" defTabSz="457200" rtl="0" eaLnBrk="1" latinLnBrk="0" hangingPunct="1">
      <a:defRPr sz="2400" kern="1200">
        <a:solidFill>
          <a:schemeClr val="tx1"/>
        </a:solidFill>
        <a:latin typeface="Arial" charset="0"/>
        <a:ea typeface="Geneva" charset="0"/>
        <a:cs typeface="Geneva" charset="0"/>
      </a:defRPr>
    </a:lvl6pPr>
    <a:lvl7pPr marL="2743200" algn="l" defTabSz="457200" rtl="0" eaLnBrk="1" latinLnBrk="0" hangingPunct="1">
      <a:defRPr sz="2400" kern="1200">
        <a:solidFill>
          <a:schemeClr val="tx1"/>
        </a:solidFill>
        <a:latin typeface="Arial" charset="0"/>
        <a:ea typeface="Geneva" charset="0"/>
        <a:cs typeface="Geneva" charset="0"/>
      </a:defRPr>
    </a:lvl7pPr>
    <a:lvl8pPr marL="3200400" algn="l" defTabSz="457200" rtl="0" eaLnBrk="1" latinLnBrk="0" hangingPunct="1">
      <a:defRPr sz="2400" kern="1200">
        <a:solidFill>
          <a:schemeClr val="tx1"/>
        </a:solidFill>
        <a:latin typeface="Arial" charset="0"/>
        <a:ea typeface="Geneva" charset="0"/>
        <a:cs typeface="Geneva" charset="0"/>
      </a:defRPr>
    </a:lvl8pPr>
    <a:lvl9pPr marL="3657600" algn="l" defTabSz="457200" rtl="0" eaLnBrk="1" latinLnBrk="0" hangingPunct="1">
      <a:defRPr sz="2400" kern="1200">
        <a:solidFill>
          <a:schemeClr val="tx1"/>
        </a:solidFill>
        <a:latin typeface="Arial" charset="0"/>
        <a:ea typeface="Geneva" charset="0"/>
        <a:cs typeface="Geneva"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00FF00"/>
    <a:srgbClr val="00609F"/>
    <a:srgbClr val="1D63B3"/>
    <a:srgbClr val="EDF3FA"/>
    <a:srgbClr val="AFA5F9"/>
    <a:srgbClr val="FF0000"/>
    <a:srgbClr val="0000FF"/>
    <a:srgbClr val="CBD3D3"/>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108" d="100"/>
          <a:sy n="108" d="100"/>
        </p:scale>
        <p:origin x="-912" y="-168"/>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slide" Target="slides/slide124.xml"/><Relationship Id="rId126" Type="http://schemas.openxmlformats.org/officeDocument/2006/relationships/slide" Target="slides/slide125.xml"/><Relationship Id="rId127" Type="http://schemas.openxmlformats.org/officeDocument/2006/relationships/slide" Target="slides/slide126.xml"/><Relationship Id="rId128" Type="http://schemas.openxmlformats.org/officeDocument/2006/relationships/slide" Target="slides/slide127.xml"/><Relationship Id="rId129" Type="http://schemas.openxmlformats.org/officeDocument/2006/relationships/slide" Target="slides/slide1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00" Type="http://schemas.openxmlformats.org/officeDocument/2006/relationships/slide" Target="slides/slide99.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30" Type="http://schemas.openxmlformats.org/officeDocument/2006/relationships/slide" Target="slides/slide129.xml"/><Relationship Id="rId131" Type="http://schemas.openxmlformats.org/officeDocument/2006/relationships/notesMaster" Target="notesMasters/notesMaster1.xml"/><Relationship Id="rId132" Type="http://schemas.openxmlformats.org/officeDocument/2006/relationships/handoutMaster" Target="handoutMasters/handoutMaster1.xml"/><Relationship Id="rId133" Type="http://schemas.openxmlformats.org/officeDocument/2006/relationships/printerSettings" Target="printerSettings/printerSettings1.bin"/><Relationship Id="rId134" Type="http://schemas.openxmlformats.org/officeDocument/2006/relationships/presProps" Target="presProps.xml"/><Relationship Id="rId135" Type="http://schemas.openxmlformats.org/officeDocument/2006/relationships/viewProps" Target="viewProps.xml"/><Relationship Id="rId136" Type="http://schemas.openxmlformats.org/officeDocument/2006/relationships/theme" Target="theme/theme1.xml"/><Relationship Id="rId137"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5778" name="Rectangle 2"/>
          <p:cNvSpPr>
            <a:spLocks noGrp="1" noChangeArrowheads="1"/>
          </p:cNvSpPr>
          <p:nvPr>
            <p:ph type="hdr" sz="quarter"/>
          </p:nvPr>
        </p:nvSpPr>
        <p:spPr bwMode="auto">
          <a:xfrm>
            <a:off x="0" y="0"/>
            <a:ext cx="3038475" cy="46831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0" hangingPunct="0">
              <a:defRPr sz="1200">
                <a:latin typeface="Arial" pitchFamily="-109" charset="0"/>
                <a:ea typeface="Arial" pitchFamily="-109" charset="0"/>
                <a:cs typeface="Arial" pitchFamily="-109" charset="0"/>
              </a:defRPr>
            </a:lvl1pPr>
          </a:lstStyle>
          <a:p>
            <a:pPr>
              <a:defRPr/>
            </a:pPr>
            <a:endParaRPr lang="en-US" dirty="0">
              <a:latin typeface="Calibri"/>
              <a:ea typeface="Calibri"/>
              <a:cs typeface="Calibri"/>
            </a:endParaRPr>
          </a:p>
        </p:txBody>
      </p:sp>
      <p:sp>
        <p:nvSpPr>
          <p:cNvPr id="75779" name="Rectangle 3"/>
          <p:cNvSpPr>
            <a:spLocks noGrp="1" noChangeArrowheads="1"/>
          </p:cNvSpPr>
          <p:nvPr>
            <p:ph type="dt" sz="quarter" idx="1"/>
          </p:nvPr>
        </p:nvSpPr>
        <p:spPr bwMode="auto">
          <a:xfrm>
            <a:off x="3970338" y="0"/>
            <a:ext cx="3038475" cy="46831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200" smtClean="0">
                <a:cs typeface="Arial" charset="0"/>
              </a:defRPr>
            </a:lvl1pPr>
          </a:lstStyle>
          <a:p>
            <a:pPr>
              <a:defRPr/>
            </a:pPr>
            <a:fld id="{3B585CAE-8210-B349-9725-037E24298425}" type="datetime1">
              <a:rPr lang="en-US">
                <a:latin typeface="Calibri"/>
                <a:cs typeface="Calibri"/>
              </a:rPr>
              <a:pPr>
                <a:defRPr/>
              </a:pPr>
              <a:t>2/1/17</a:t>
            </a:fld>
            <a:endParaRPr lang="en-US" dirty="0">
              <a:latin typeface="Calibri"/>
              <a:cs typeface="Calibri"/>
            </a:endParaRPr>
          </a:p>
        </p:txBody>
      </p:sp>
      <p:sp>
        <p:nvSpPr>
          <p:cNvPr id="75780" name="Rectangle 4"/>
          <p:cNvSpPr>
            <a:spLocks noGrp="1" noChangeArrowheads="1"/>
          </p:cNvSpPr>
          <p:nvPr>
            <p:ph type="ftr" sz="quarter" idx="2"/>
          </p:nvPr>
        </p:nvSpPr>
        <p:spPr bwMode="auto">
          <a:xfrm>
            <a:off x="0" y="8902700"/>
            <a:ext cx="3038475" cy="468313"/>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0" hangingPunct="0">
              <a:defRPr sz="1200">
                <a:latin typeface="Arial" pitchFamily="-109" charset="0"/>
                <a:ea typeface="Arial" pitchFamily="-109" charset="0"/>
                <a:cs typeface="Arial" pitchFamily="-109" charset="0"/>
              </a:defRPr>
            </a:lvl1pPr>
          </a:lstStyle>
          <a:p>
            <a:pPr>
              <a:defRPr/>
            </a:pPr>
            <a:endParaRPr lang="en-US" dirty="0">
              <a:latin typeface="Calibri"/>
              <a:ea typeface="Calibri"/>
              <a:cs typeface="Calibri"/>
            </a:endParaRPr>
          </a:p>
        </p:txBody>
      </p:sp>
      <p:sp>
        <p:nvSpPr>
          <p:cNvPr id="75781" name="Rectangle 5"/>
          <p:cNvSpPr>
            <a:spLocks noGrp="1" noChangeArrowheads="1"/>
          </p:cNvSpPr>
          <p:nvPr>
            <p:ph type="sldNum" sz="quarter" idx="3"/>
          </p:nvPr>
        </p:nvSpPr>
        <p:spPr bwMode="auto">
          <a:xfrm>
            <a:off x="3970338" y="8902700"/>
            <a:ext cx="3038475" cy="468313"/>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0" hangingPunct="0">
              <a:defRPr sz="1200" smtClean="0">
                <a:cs typeface="Arial" charset="0"/>
              </a:defRPr>
            </a:lvl1pPr>
          </a:lstStyle>
          <a:p>
            <a:pPr>
              <a:defRPr/>
            </a:pPr>
            <a:fld id="{87A56C35-400B-9C44-B4A1-B27CF7AF925E}" type="slidenum">
              <a:rPr lang="en-US">
                <a:latin typeface="Calibri"/>
                <a:cs typeface="Calibri"/>
              </a:rPr>
              <a:pPr>
                <a:defRPr/>
              </a:pPr>
              <a:t>‹#›</a:t>
            </a:fld>
            <a:endParaRPr lang="en-US" dirty="0">
              <a:latin typeface="Calibri"/>
              <a:cs typeface="Calibri"/>
            </a:endParaRPr>
          </a:p>
        </p:txBody>
      </p:sp>
    </p:spTree>
    <p:extLst>
      <p:ext uri="{BB962C8B-B14F-4D97-AF65-F5344CB8AC3E}">
        <p14:creationId xmlns:p14="http://schemas.microsoft.com/office/powerpoint/2010/main" val="35878349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986" name="Rectangle 2"/>
          <p:cNvSpPr>
            <a:spLocks noGrp="1" noChangeArrowheads="1"/>
          </p:cNvSpPr>
          <p:nvPr>
            <p:ph type="hdr" sz="quarter"/>
          </p:nvPr>
        </p:nvSpPr>
        <p:spPr bwMode="auto">
          <a:xfrm>
            <a:off x="0" y="0"/>
            <a:ext cx="3048000" cy="457200"/>
          </a:xfrm>
          <a:prstGeom prst="rect">
            <a:avLst/>
          </a:prstGeom>
          <a:noFill/>
          <a:ln w="9525">
            <a:noFill/>
            <a:miter lim="800000"/>
            <a:headEnd/>
            <a:tailEnd/>
          </a:ln>
        </p:spPr>
        <p:txBody>
          <a:bodyPr vert="horz" wrap="square" lIns="91435" tIns="45717" rIns="91435" bIns="45717" numCol="1" anchor="t" anchorCtr="0" compatLnSpc="1">
            <a:prstTxWarp prst="textNoShape">
              <a:avLst/>
            </a:prstTxWarp>
          </a:bodyPr>
          <a:lstStyle>
            <a:lvl1pPr>
              <a:defRPr sz="1200">
                <a:latin typeface="Calibri"/>
                <a:ea typeface="Calibri"/>
                <a:cs typeface="Calibri"/>
              </a:defRPr>
            </a:lvl1pPr>
          </a:lstStyle>
          <a:p>
            <a:pPr>
              <a:defRPr/>
            </a:pPr>
            <a:endParaRPr lang="en-US" dirty="0"/>
          </a:p>
        </p:txBody>
      </p:sp>
      <p:sp>
        <p:nvSpPr>
          <p:cNvPr id="41987" name="Rectangle 3"/>
          <p:cNvSpPr>
            <a:spLocks noGrp="1" noChangeArrowheads="1"/>
          </p:cNvSpPr>
          <p:nvPr>
            <p:ph type="dt" idx="1"/>
          </p:nvPr>
        </p:nvSpPr>
        <p:spPr bwMode="auto">
          <a:xfrm>
            <a:off x="3962400" y="0"/>
            <a:ext cx="3048000" cy="457200"/>
          </a:xfrm>
          <a:prstGeom prst="rect">
            <a:avLst/>
          </a:prstGeom>
          <a:noFill/>
          <a:ln w="9525">
            <a:noFill/>
            <a:miter lim="800000"/>
            <a:headEnd/>
            <a:tailEnd/>
          </a:ln>
        </p:spPr>
        <p:txBody>
          <a:bodyPr vert="horz" wrap="square" lIns="91435" tIns="45717" rIns="91435" bIns="45717" numCol="1" anchor="t" anchorCtr="0" compatLnSpc="1">
            <a:prstTxWarp prst="textNoShape">
              <a:avLst/>
            </a:prstTxWarp>
          </a:bodyPr>
          <a:lstStyle>
            <a:lvl1pPr algn="r">
              <a:defRPr sz="1200">
                <a:latin typeface="Calibri"/>
                <a:ea typeface="Calibri"/>
                <a:cs typeface="Calibri"/>
              </a:defRPr>
            </a:lvl1pPr>
          </a:lstStyle>
          <a:p>
            <a:pPr>
              <a:defRPr/>
            </a:pPr>
            <a:endParaRPr lang="en-US" dirty="0"/>
          </a:p>
        </p:txBody>
      </p:sp>
      <p:sp>
        <p:nvSpPr>
          <p:cNvPr id="7172" name="Rectangle 4"/>
          <p:cNvSpPr>
            <a:spLocks noGrp="1" noRot="1" noChangeAspect="1" noChangeArrowheads="1" noTextEdit="1"/>
          </p:cNvSpPr>
          <p:nvPr>
            <p:ph type="sldImg" idx="2"/>
          </p:nvPr>
        </p:nvSpPr>
        <p:spPr bwMode="auto">
          <a:xfrm>
            <a:off x="1168400" y="685800"/>
            <a:ext cx="4673600" cy="35052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41989" name="Rectangle 5"/>
          <p:cNvSpPr>
            <a:spLocks noGrp="1" noChangeArrowheads="1"/>
          </p:cNvSpPr>
          <p:nvPr>
            <p:ph type="body" sz="quarter" idx="3"/>
          </p:nvPr>
        </p:nvSpPr>
        <p:spPr bwMode="auto">
          <a:xfrm>
            <a:off x="914400" y="4419600"/>
            <a:ext cx="5181600" cy="4267200"/>
          </a:xfrm>
          <a:prstGeom prst="rect">
            <a:avLst/>
          </a:prstGeom>
          <a:noFill/>
          <a:ln w="9525">
            <a:noFill/>
            <a:miter lim="800000"/>
            <a:headEnd/>
            <a:tailEnd/>
          </a:ln>
        </p:spPr>
        <p:txBody>
          <a:bodyPr vert="horz" wrap="square" lIns="91435" tIns="45717" rIns="91435" bIns="45717" numCol="1" anchor="t" anchorCtr="0" compatLnSpc="1">
            <a:prstTxWarp prst="textNoShape">
              <a:avLst/>
            </a:prstTxWarp>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41990" name="Rectangle 6"/>
          <p:cNvSpPr>
            <a:spLocks noGrp="1" noChangeArrowheads="1"/>
          </p:cNvSpPr>
          <p:nvPr>
            <p:ph type="ftr" sz="quarter" idx="4"/>
          </p:nvPr>
        </p:nvSpPr>
        <p:spPr bwMode="auto">
          <a:xfrm>
            <a:off x="0" y="8915400"/>
            <a:ext cx="3048000" cy="457200"/>
          </a:xfrm>
          <a:prstGeom prst="rect">
            <a:avLst/>
          </a:prstGeom>
          <a:noFill/>
          <a:ln w="9525">
            <a:noFill/>
            <a:miter lim="800000"/>
            <a:headEnd/>
            <a:tailEnd/>
          </a:ln>
        </p:spPr>
        <p:txBody>
          <a:bodyPr vert="horz" wrap="square" lIns="91435" tIns="45717" rIns="91435" bIns="45717" numCol="1" anchor="b" anchorCtr="0" compatLnSpc="1">
            <a:prstTxWarp prst="textNoShape">
              <a:avLst/>
            </a:prstTxWarp>
          </a:bodyPr>
          <a:lstStyle>
            <a:lvl1pPr>
              <a:defRPr sz="1200">
                <a:latin typeface="Calibri"/>
                <a:ea typeface="Calibri"/>
                <a:cs typeface="Calibri"/>
              </a:defRPr>
            </a:lvl1pPr>
          </a:lstStyle>
          <a:p>
            <a:pPr>
              <a:defRPr/>
            </a:pPr>
            <a:endParaRPr lang="en-US" dirty="0"/>
          </a:p>
        </p:txBody>
      </p:sp>
      <p:sp>
        <p:nvSpPr>
          <p:cNvPr id="41991" name="Rectangle 7"/>
          <p:cNvSpPr>
            <a:spLocks noGrp="1" noChangeArrowheads="1"/>
          </p:cNvSpPr>
          <p:nvPr>
            <p:ph type="sldNum" sz="quarter" idx="5"/>
          </p:nvPr>
        </p:nvSpPr>
        <p:spPr bwMode="auto">
          <a:xfrm>
            <a:off x="3962400" y="8915400"/>
            <a:ext cx="3048000" cy="457200"/>
          </a:xfrm>
          <a:prstGeom prst="rect">
            <a:avLst/>
          </a:prstGeom>
          <a:noFill/>
          <a:ln w="9525">
            <a:noFill/>
            <a:miter lim="800000"/>
            <a:headEnd/>
            <a:tailEnd/>
          </a:ln>
        </p:spPr>
        <p:txBody>
          <a:bodyPr vert="horz" wrap="square" lIns="91435" tIns="45717" rIns="91435" bIns="45717" numCol="1" anchor="b" anchorCtr="0" compatLnSpc="1">
            <a:prstTxWarp prst="textNoShape">
              <a:avLst/>
            </a:prstTxWarp>
          </a:bodyPr>
          <a:lstStyle>
            <a:lvl1pPr algn="r">
              <a:defRPr sz="1200" smtClean="0">
                <a:latin typeface="Calibri"/>
                <a:cs typeface="Calibri"/>
              </a:defRPr>
            </a:lvl1pPr>
          </a:lstStyle>
          <a:p>
            <a:pPr>
              <a:defRPr/>
            </a:pPr>
            <a:fld id="{01A7810D-C5C5-764B-8557-477179ADC7B2}" type="slidenum">
              <a:rPr lang="en-US" smtClean="0"/>
              <a:pPr>
                <a:defRPr/>
              </a:pPr>
              <a:t>‹#›</a:t>
            </a:fld>
            <a:endParaRPr lang="en-US" dirty="0"/>
          </a:p>
        </p:txBody>
      </p:sp>
    </p:spTree>
    <p:extLst>
      <p:ext uri="{BB962C8B-B14F-4D97-AF65-F5344CB8AC3E}">
        <p14:creationId xmlns:p14="http://schemas.microsoft.com/office/powerpoint/2010/main" val="3928074813"/>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Calibri"/>
        <a:ea typeface="Geneva" charset="0"/>
        <a:cs typeface="Calibri"/>
      </a:defRPr>
    </a:lvl1pPr>
    <a:lvl2pPr marL="457200" algn="l" rtl="0" eaLnBrk="0" fontAlgn="base" hangingPunct="0">
      <a:spcBef>
        <a:spcPct val="30000"/>
      </a:spcBef>
      <a:spcAft>
        <a:spcPct val="0"/>
      </a:spcAft>
      <a:defRPr sz="1200" kern="1200">
        <a:solidFill>
          <a:schemeClr val="tx1"/>
        </a:solidFill>
        <a:latin typeface="Calibri"/>
        <a:ea typeface="Calibri"/>
        <a:cs typeface="Calibri"/>
      </a:defRPr>
    </a:lvl2pPr>
    <a:lvl3pPr marL="914400" algn="l" rtl="0" eaLnBrk="0" fontAlgn="base" hangingPunct="0">
      <a:spcBef>
        <a:spcPct val="30000"/>
      </a:spcBef>
      <a:spcAft>
        <a:spcPct val="0"/>
      </a:spcAft>
      <a:defRPr sz="1200" kern="1200">
        <a:solidFill>
          <a:schemeClr val="tx1"/>
        </a:solidFill>
        <a:latin typeface="Calibri"/>
        <a:ea typeface="Calibri"/>
        <a:cs typeface="Calibri"/>
      </a:defRPr>
    </a:lvl3pPr>
    <a:lvl4pPr marL="1371600" algn="l" rtl="0" eaLnBrk="0" fontAlgn="base" hangingPunct="0">
      <a:spcBef>
        <a:spcPct val="30000"/>
      </a:spcBef>
      <a:spcAft>
        <a:spcPct val="0"/>
      </a:spcAft>
      <a:defRPr sz="1200" kern="1200">
        <a:solidFill>
          <a:schemeClr val="tx1"/>
        </a:solidFill>
        <a:latin typeface="Calibri"/>
        <a:ea typeface="Calibri"/>
        <a:cs typeface="Calibri"/>
      </a:defRPr>
    </a:lvl4pPr>
    <a:lvl5pPr marL="1828800" algn="l" rtl="0" eaLnBrk="0" fontAlgn="base" hangingPunct="0">
      <a:spcBef>
        <a:spcPct val="30000"/>
      </a:spcBef>
      <a:spcAft>
        <a:spcPct val="0"/>
      </a:spcAft>
      <a:defRPr sz="1200" kern="1200">
        <a:solidFill>
          <a:schemeClr val="tx1"/>
        </a:solidFill>
        <a:latin typeface="Calibri"/>
        <a:ea typeface="Calibri"/>
        <a:cs typeface="Calibri"/>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2.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Lamina </a:t>
            </a:r>
            <a:r>
              <a:rPr lang="en-US" dirty="0" err="1" smtClean="0"/>
              <a:t>Propria</a:t>
            </a:r>
            <a:r>
              <a:rPr lang="en-US" dirty="0" smtClean="0"/>
              <a:t>- loose connective tissue</a:t>
            </a:r>
          </a:p>
          <a:p>
            <a:r>
              <a:rPr lang="en-US" dirty="0" smtClean="0"/>
              <a:t>Peristalsis</a:t>
            </a:r>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Eosinophil-white blood cell that stains well with Eosin.</a:t>
            </a:r>
          </a:p>
          <a:p>
            <a:r>
              <a:rPr lang="en-US" dirty="0" smtClean="0"/>
              <a:t>Band neutrophil/Segmented neutrophil-Neutrophils, are also known as "</a:t>
            </a:r>
            <a:r>
              <a:rPr lang="en-US" dirty="0" err="1" smtClean="0"/>
              <a:t>segs</a:t>
            </a:r>
            <a:r>
              <a:rPr lang="en-US" dirty="0" smtClean="0"/>
              <a:t>", "PMNs" or "polys" (</a:t>
            </a:r>
            <a:r>
              <a:rPr lang="en-US" dirty="0" err="1" smtClean="0"/>
              <a:t>polymorphonuclears</a:t>
            </a:r>
            <a:r>
              <a:rPr lang="en-US" dirty="0" smtClean="0"/>
              <a:t>). They are the body's primary defense against bacterial infection and physiologic </a:t>
            </a:r>
            <a:r>
              <a:rPr lang="en-US" smtClean="0"/>
              <a:t>stress.</a:t>
            </a:r>
            <a:endParaRPr lang="en-US" dirty="0" smtClean="0"/>
          </a:p>
          <a:p>
            <a:r>
              <a:rPr lang="en-US" dirty="0" smtClean="0"/>
              <a:t>Basophil-white blood cell</a:t>
            </a:r>
          </a:p>
          <a:p>
            <a:r>
              <a:rPr lang="en-US" dirty="0" smtClean="0"/>
              <a:t>Platelet-blood coting</a:t>
            </a:r>
          </a:p>
          <a:p>
            <a:r>
              <a:rPr lang="en-US" dirty="0" smtClean="0"/>
              <a:t>lymphocyte-immune system</a:t>
            </a:r>
          </a:p>
          <a:p>
            <a:r>
              <a:rPr lang="en-US" dirty="0" smtClean="0"/>
              <a:t>Monocyte-a large phagocytic white blood cell with a simple oval nucleus and clear, grayish cytoplasm.</a:t>
            </a:r>
            <a:endParaRPr lang="en-US" dirty="0"/>
          </a:p>
        </p:txBody>
      </p:sp>
      <p:sp>
        <p:nvSpPr>
          <p:cNvPr id="4" name="Slide Number Placeholder 3"/>
          <p:cNvSpPr>
            <a:spLocks noGrp="1"/>
          </p:cNvSpPr>
          <p:nvPr>
            <p:ph type="sldNum" sz="quarter" idx="10"/>
          </p:nvPr>
        </p:nvSpPr>
        <p:spPr/>
        <p:txBody>
          <a:bodyPr/>
          <a:lstStyle/>
          <a:p>
            <a:pPr>
              <a:defRPr/>
            </a:pPr>
            <a:fld id="{01A7810D-C5C5-764B-8557-477179ADC7B2}" type="slidenum">
              <a:rPr lang="en-US" smtClean="0"/>
              <a:pPr>
                <a:defRPr/>
              </a:pPr>
              <a:t>4</a:t>
            </a:fld>
            <a:endParaRPr lang="en-US" dirty="0"/>
          </a:p>
        </p:txBody>
      </p:sp>
    </p:spTree>
    <p:extLst>
      <p:ext uri="{BB962C8B-B14F-4D97-AF65-F5344CB8AC3E}">
        <p14:creationId xmlns:p14="http://schemas.microsoft.com/office/powerpoint/2010/main" val="22623296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 have great accuracy.</a:t>
            </a:r>
          </a:p>
          <a:p>
            <a:r>
              <a:rPr lang="en-US" dirty="0" smtClean="0"/>
              <a:t>Some</a:t>
            </a:r>
            <a:r>
              <a:rPr lang="en-US" baseline="0" dirty="0" smtClean="0"/>
              <a:t> have better sensitivity than others:</a:t>
            </a:r>
          </a:p>
          <a:p>
            <a:pPr marL="171450" indent="-171450">
              <a:buFontTx/>
              <a:buChar char="-"/>
            </a:pPr>
            <a:r>
              <a:rPr lang="en-US" baseline="0" dirty="0" smtClean="0"/>
              <a:t>All better than bulk</a:t>
            </a:r>
          </a:p>
          <a:p>
            <a:pPr marL="171450" indent="-171450">
              <a:buFontTx/>
              <a:buChar char="-"/>
            </a:pPr>
            <a:r>
              <a:rPr lang="en-US" baseline="0" dirty="0" smtClean="0"/>
              <a:t>Many between 10 and 1 molecule detection</a:t>
            </a:r>
          </a:p>
          <a:p>
            <a:pPr marL="171450" indent="-171450">
              <a:buFontTx/>
              <a:buChar char="-"/>
            </a:pPr>
            <a:r>
              <a:rPr lang="en-US" baseline="0" dirty="0" smtClean="0"/>
              <a:t>Sensitivity is dependent on depth, you could sequence more deeply if needed.</a:t>
            </a:r>
          </a:p>
          <a:p>
            <a:pPr marL="171450" indent="-171450">
              <a:buFontTx/>
              <a:buChar char="-"/>
            </a:pPr>
            <a:r>
              <a:rPr lang="en-US" baseline="0" dirty="0" smtClean="0"/>
              <a:t>Sensitivity is critical when you are studying lowly expressed genes.</a:t>
            </a:r>
            <a:endParaRPr lang="en-US" dirty="0"/>
          </a:p>
        </p:txBody>
      </p:sp>
      <p:sp>
        <p:nvSpPr>
          <p:cNvPr id="4" name="Slide Number Placeholder 3"/>
          <p:cNvSpPr>
            <a:spLocks noGrp="1"/>
          </p:cNvSpPr>
          <p:nvPr>
            <p:ph type="sldNum" sz="quarter" idx="10"/>
          </p:nvPr>
        </p:nvSpPr>
        <p:spPr/>
        <p:txBody>
          <a:bodyPr/>
          <a:lstStyle/>
          <a:p>
            <a:pPr>
              <a:defRPr/>
            </a:pPr>
            <a:fld id="{01A7810D-C5C5-764B-8557-477179ADC7B2}" type="slidenum">
              <a:rPr lang="en-US" smtClean="0"/>
              <a:pPr>
                <a:defRPr/>
              </a:pPr>
              <a:t>32</a:t>
            </a:fld>
            <a:endParaRPr lang="en-US" dirty="0"/>
          </a:p>
        </p:txBody>
      </p:sp>
    </p:spTree>
    <p:extLst>
      <p:ext uri="{BB962C8B-B14F-4D97-AF65-F5344CB8AC3E}">
        <p14:creationId xmlns:p14="http://schemas.microsoft.com/office/powerpoint/2010/main" val="3512149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1A7810D-C5C5-764B-8557-477179ADC7B2}" type="slidenum">
              <a:rPr lang="en-US" smtClean="0"/>
              <a:pPr>
                <a:defRPr/>
              </a:pPr>
              <a:t>83</a:t>
            </a:fld>
            <a:endParaRPr lang="en-US" dirty="0"/>
          </a:p>
        </p:txBody>
      </p:sp>
    </p:spTree>
    <p:extLst>
      <p:ext uri="{BB962C8B-B14F-4D97-AF65-F5344CB8AC3E}">
        <p14:creationId xmlns:p14="http://schemas.microsoft.com/office/powerpoint/2010/main" val="32319086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The modularity of a network is a value</a:t>
            </a:r>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that is between -1 and 1. This value presents the density of</a:t>
            </a:r>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links inside communities over the density of links between</a:t>
            </a:r>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communities.</a:t>
            </a:r>
            <a:endParaRPr lang="en-US" dirty="0"/>
          </a:p>
        </p:txBody>
      </p:sp>
      <p:sp>
        <p:nvSpPr>
          <p:cNvPr id="4" name="Slide Number Placeholder 3"/>
          <p:cNvSpPr>
            <a:spLocks noGrp="1"/>
          </p:cNvSpPr>
          <p:nvPr>
            <p:ph type="sldNum" sz="quarter" idx="10"/>
          </p:nvPr>
        </p:nvSpPr>
        <p:spPr/>
        <p:txBody>
          <a:bodyPr/>
          <a:lstStyle/>
          <a:p>
            <a:pPr>
              <a:defRPr/>
            </a:pPr>
            <a:fld id="{01A7810D-C5C5-764B-8557-477179ADC7B2}" type="slidenum">
              <a:rPr lang="en-US" smtClean="0"/>
              <a:pPr>
                <a:defRPr/>
              </a:pPr>
              <a:t>102</a:t>
            </a:fld>
            <a:endParaRPr lang="en-US" dirty="0"/>
          </a:p>
        </p:txBody>
      </p:sp>
    </p:spTree>
    <p:extLst>
      <p:ext uri="{BB962C8B-B14F-4D97-AF65-F5344CB8AC3E}">
        <p14:creationId xmlns:p14="http://schemas.microsoft.com/office/powerpoint/2010/main" val="19127605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is the </a:t>
            </a:r>
            <a:r>
              <a:rPr lang="en-US" baseline="0" dirty="0" err="1" smtClean="0"/>
              <a:t>louvain</a:t>
            </a:r>
            <a:r>
              <a:rPr lang="en-US" baseline="0" dirty="0" smtClean="0"/>
              <a:t> algorithm, the difference with this and the SLM is that when communities are made the community is broken down to nodes and then larger communities are recreated, incase one node would better live in another community.</a:t>
            </a:r>
            <a:endParaRPr lang="en-US" dirty="0"/>
          </a:p>
        </p:txBody>
      </p:sp>
      <p:sp>
        <p:nvSpPr>
          <p:cNvPr id="4" name="Slide Number Placeholder 3"/>
          <p:cNvSpPr>
            <a:spLocks noGrp="1"/>
          </p:cNvSpPr>
          <p:nvPr>
            <p:ph type="sldNum" sz="quarter" idx="10"/>
          </p:nvPr>
        </p:nvSpPr>
        <p:spPr/>
        <p:txBody>
          <a:bodyPr/>
          <a:lstStyle/>
          <a:p>
            <a:pPr>
              <a:defRPr/>
            </a:pPr>
            <a:fld id="{01A7810D-C5C5-764B-8557-477179ADC7B2}" type="slidenum">
              <a:rPr lang="en-US" smtClean="0"/>
              <a:pPr>
                <a:defRPr/>
              </a:pPr>
              <a:t>103</a:t>
            </a:fld>
            <a:endParaRPr lang="en-US" dirty="0"/>
          </a:p>
        </p:txBody>
      </p:sp>
    </p:spTree>
    <p:extLst>
      <p:ext uri="{BB962C8B-B14F-4D97-AF65-F5344CB8AC3E}">
        <p14:creationId xmlns:p14="http://schemas.microsoft.com/office/powerpoint/2010/main" val="38006363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5" name="Picture 8" descr="Broad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87400" y="5865813"/>
            <a:ext cx="2035175" cy="598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Content Placeholder 21"/>
          <p:cNvSpPr>
            <a:spLocks noGrp="1"/>
          </p:cNvSpPr>
          <p:nvPr>
            <p:ph sz="quarter" idx="10"/>
          </p:nvPr>
        </p:nvSpPr>
        <p:spPr>
          <a:xfrm>
            <a:off x="811664" y="3066145"/>
            <a:ext cx="4785379" cy="2304707"/>
          </a:xfrm>
          <a:prstGeom prst="rect">
            <a:avLst/>
          </a:prstGeom>
        </p:spPr>
        <p:txBody>
          <a:bodyPr vert="horz" lIns="0" tIns="0" rIns="0" bIns="0"/>
          <a:lstStyle>
            <a:lvl1pPr marL="0" indent="0">
              <a:spcBef>
                <a:spcPts val="0"/>
              </a:spcBef>
              <a:buNone/>
              <a:defRPr baseline="0">
                <a:ea typeface="Calibri"/>
              </a:defRPr>
            </a:lvl1pPr>
            <a:lvl2pPr>
              <a:buNone/>
              <a:defRPr/>
            </a:lvl2pPr>
            <a:lvl3pPr>
              <a:buNone/>
              <a:defRPr/>
            </a:lvl3pPr>
            <a:lvl4pPr>
              <a:buNone/>
              <a:defRPr/>
            </a:lvl4pPr>
            <a:lvl5pPr>
              <a:buNone/>
              <a:defRPr/>
            </a:lvl5pPr>
          </a:lstStyle>
          <a:p>
            <a:pPr lvl="0"/>
            <a:r>
              <a:rPr lang="en-US" smtClean="0"/>
              <a:t>Click to edit Master text styles</a:t>
            </a:r>
          </a:p>
        </p:txBody>
      </p:sp>
      <p:sp>
        <p:nvSpPr>
          <p:cNvPr id="7" name="Title 6"/>
          <p:cNvSpPr>
            <a:spLocks noGrp="1"/>
          </p:cNvSpPr>
          <p:nvPr>
            <p:ph type="title"/>
          </p:nvPr>
        </p:nvSpPr>
        <p:spPr>
          <a:xfrm>
            <a:off x="811664" y="1499840"/>
            <a:ext cx="4776681" cy="1533965"/>
          </a:xfrm>
          <a:prstGeom prst="rect">
            <a:avLst/>
          </a:prstGeom>
        </p:spPr>
        <p:txBody>
          <a:bodyPr vert="horz" lIns="0" tIns="0" rIns="0" bIns="0"/>
          <a:lstStyle>
            <a:lvl1pPr>
              <a:lnSpc>
                <a:spcPts val="4400"/>
              </a:lnSpc>
              <a:defRPr sz="4200" kern="1400" spc="-40">
                <a:solidFill>
                  <a:srgbClr val="00609F"/>
                </a:solidFill>
                <a:ea typeface="Calibri"/>
              </a:defRPr>
            </a:lvl1pPr>
          </a:lstStyle>
          <a:p>
            <a:r>
              <a:rPr lang="en-US" smtClean="0"/>
              <a:t>Click to edit Master title style</a:t>
            </a:r>
            <a:endParaRPr lang="en-US" dirty="0"/>
          </a:p>
        </p:txBody>
      </p:sp>
    </p:spTree>
    <p:extLst>
      <p:ext uri="{BB962C8B-B14F-4D97-AF65-F5344CB8AC3E}">
        <p14:creationId xmlns:p14="http://schemas.microsoft.com/office/powerpoint/2010/main" val="4076925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
        <p:nvSpPr>
          <p:cNvPr id="3" name="Rectangle 1030"/>
          <p:cNvSpPr>
            <a:spLocks noGrp="1" noChangeArrowheads="1"/>
          </p:cNvSpPr>
          <p:nvPr>
            <p:ph type="sldNum" sz="quarter" idx="10"/>
          </p:nvPr>
        </p:nvSpPr>
        <p:spPr>
          <a:xfrm>
            <a:off x="6776820" y="6402710"/>
            <a:ext cx="1905000" cy="327683"/>
          </a:xfrm>
          <a:prstGeom prst="rect">
            <a:avLst/>
          </a:prstGeom>
        </p:spPr>
        <p:txBody>
          <a:bodyPr vert="horz" wrap="square" lIns="91440" tIns="45720" rIns="91440" bIns="45720" numCol="1" anchor="t" anchorCtr="0" compatLnSpc="1">
            <a:prstTxWarp prst="textNoShape">
              <a:avLst/>
            </a:prstTxWarp>
          </a:bodyPr>
          <a:lstStyle>
            <a:lvl1pPr algn="r">
              <a:defRPr sz="1200" smtClean="0">
                <a:latin typeface="Calibri" charset="0"/>
                <a:cs typeface="Calibri" charset="0"/>
              </a:defRPr>
            </a:lvl1pPr>
          </a:lstStyle>
          <a:p>
            <a:pPr>
              <a:defRPr/>
            </a:pPr>
            <a:fld id="{49759BF3-07C0-CA49-99B3-BBC805932776}" type="slidenum">
              <a:rPr lang="en-US"/>
              <a:pPr>
                <a:defRPr/>
              </a:pPr>
              <a:t>‹#›</a:t>
            </a:fld>
            <a:endParaRPr lang="en-US"/>
          </a:p>
        </p:txBody>
      </p:sp>
    </p:spTree>
    <p:extLst>
      <p:ext uri="{BB962C8B-B14F-4D97-AF65-F5344CB8AC3E}">
        <p14:creationId xmlns:p14="http://schemas.microsoft.com/office/powerpoint/2010/main" val="15702039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One-column text slide">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7086600" cy="1097280"/>
          </a:xfrm>
          <a:prstGeom prst="rect">
            <a:avLst/>
          </a:prstGeom>
        </p:spPr>
        <p:txBody>
          <a:bodyPr lIns="0" tIns="0" rIns="0" bIns="0"/>
          <a:lstStyle>
            <a:lvl1pPr>
              <a:lnSpc>
                <a:spcPts val="3800"/>
              </a:lnSpc>
              <a:defRPr>
                <a:solidFill>
                  <a:schemeClr val="bg1"/>
                </a:solidFill>
                <a:ea typeface="Calibri"/>
              </a:defRPr>
            </a:lvl1pPr>
          </a:lstStyle>
          <a:p>
            <a:r>
              <a:rPr lang="en-US" dirty="0" smtClean="0"/>
              <a:t>Click to edit Master title style</a:t>
            </a:r>
            <a:endParaRPr lang="en-US" dirty="0"/>
          </a:p>
        </p:txBody>
      </p:sp>
      <p:sp>
        <p:nvSpPr>
          <p:cNvPr id="3" name="Content Placeholder 2"/>
          <p:cNvSpPr>
            <a:spLocks noGrp="1"/>
          </p:cNvSpPr>
          <p:nvPr>
            <p:ph idx="1"/>
          </p:nvPr>
        </p:nvSpPr>
        <p:spPr>
          <a:xfrm>
            <a:off x="445331" y="1756788"/>
            <a:ext cx="8229600" cy="4581891"/>
          </a:xfrm>
          <a:prstGeom prst="rect">
            <a:avLst/>
          </a:prstGeom>
        </p:spPr>
        <p:txBody>
          <a:bodyPr lIns="0" tIns="0" rIns="0" bIns="0"/>
          <a:lstStyle>
            <a:lvl1pPr>
              <a:defRPr>
                <a:ea typeface="Calibri"/>
              </a:defRPr>
            </a:lvl1pPr>
            <a:lvl2pPr>
              <a:defRPr>
                <a:ea typeface="Calibri"/>
              </a:defRPr>
            </a:lvl2pPr>
            <a:lvl3pPr>
              <a:defRPr>
                <a:ea typeface="Calibri"/>
              </a:defRPr>
            </a:lvl3pPr>
            <a:lvl4pPr>
              <a:defRPr>
                <a:ea typeface="Calibri"/>
              </a:defRPr>
            </a:lvl4pPr>
            <a:lvl5pPr>
              <a:defRPr>
                <a:ea typeface="Calibri"/>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Rectangle 1030"/>
          <p:cNvSpPr>
            <a:spLocks noGrp="1" noChangeArrowheads="1"/>
          </p:cNvSpPr>
          <p:nvPr>
            <p:ph type="sldNum" sz="quarter" idx="10"/>
          </p:nvPr>
        </p:nvSpPr>
        <p:spPr>
          <a:xfrm>
            <a:off x="6776820" y="6402710"/>
            <a:ext cx="1905000" cy="327683"/>
          </a:xfrm>
          <a:prstGeom prst="rect">
            <a:avLst/>
          </a:prstGeom>
        </p:spPr>
        <p:txBody>
          <a:bodyPr vert="horz" wrap="square" lIns="91440" tIns="45720" rIns="91440" bIns="45720" numCol="1" anchor="t" anchorCtr="0" compatLnSpc="1">
            <a:prstTxWarp prst="textNoShape">
              <a:avLst/>
            </a:prstTxWarp>
          </a:bodyPr>
          <a:lstStyle>
            <a:lvl1pPr algn="r">
              <a:defRPr sz="1200" smtClean="0">
                <a:latin typeface="Calibri" charset="0"/>
                <a:cs typeface="Calibri" charset="0"/>
              </a:defRPr>
            </a:lvl1pPr>
          </a:lstStyle>
          <a:p>
            <a:pPr>
              <a:defRPr/>
            </a:pPr>
            <a:fld id="{49759BF3-07C0-CA49-99B3-BBC805932776}" type="slidenum">
              <a:rPr lang="en-US"/>
              <a:pPr>
                <a:defRPr/>
              </a:pPr>
              <a:t>‹#›</a:t>
            </a:fld>
            <a:endParaRPr lang="en-US"/>
          </a:p>
        </p:txBody>
      </p:sp>
    </p:spTree>
    <p:extLst>
      <p:ext uri="{BB962C8B-B14F-4D97-AF65-F5344CB8AC3E}">
        <p14:creationId xmlns:p14="http://schemas.microsoft.com/office/powerpoint/2010/main" val="33778014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column text slide">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48056" y="1755648"/>
            <a:ext cx="4038600" cy="4525963"/>
          </a:xfrm>
          <a:prstGeom prst="rect">
            <a:avLst/>
          </a:prstGeom>
        </p:spPr>
        <p:txBody>
          <a:bodyPr lIns="0" tIns="0" rIns="0" bIns="0"/>
          <a:lstStyle>
            <a:lvl1pPr>
              <a:defRPr sz="2400">
                <a:ea typeface="Calibri"/>
              </a:defRPr>
            </a:lvl1pPr>
            <a:lvl2pPr>
              <a:defRPr sz="2000">
                <a:ea typeface="Calibri"/>
              </a:defRPr>
            </a:lvl2pPr>
            <a:lvl3pPr>
              <a:defRPr sz="2000">
                <a:ea typeface="Calibri"/>
              </a:defRPr>
            </a:lvl3pPr>
            <a:lvl4pPr>
              <a:defRPr sz="2000">
                <a:ea typeface="Calibri"/>
              </a:defRPr>
            </a:lvl4pPr>
            <a:lvl5pPr>
              <a:defRPr sz="2000">
                <a:ea typeface="Calibri"/>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48200" y="1755648"/>
            <a:ext cx="4038600" cy="4525963"/>
          </a:xfrm>
          <a:prstGeom prst="rect">
            <a:avLst/>
          </a:prstGeom>
        </p:spPr>
        <p:txBody>
          <a:bodyPr lIns="0" tIns="0" rIns="0" bIns="0"/>
          <a:lstStyle>
            <a:lvl1pPr>
              <a:defRPr sz="2400">
                <a:ea typeface="Calibri"/>
              </a:defRPr>
            </a:lvl1pPr>
            <a:lvl2pPr>
              <a:defRPr sz="2000">
                <a:ea typeface="Calibri"/>
              </a:defRPr>
            </a:lvl2pPr>
            <a:lvl3pPr>
              <a:defRPr sz="2000">
                <a:ea typeface="Calibri"/>
              </a:defRPr>
            </a:lvl3pPr>
            <a:lvl4pPr>
              <a:defRPr sz="2000">
                <a:ea typeface="Calibri"/>
              </a:defRPr>
            </a:lvl4pPr>
            <a:lvl5pPr>
              <a:defRPr sz="2000">
                <a:ea typeface="Calibri"/>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Title 1"/>
          <p:cNvSpPr>
            <a:spLocks noGrp="1"/>
          </p:cNvSpPr>
          <p:nvPr>
            <p:ph type="title"/>
          </p:nvPr>
        </p:nvSpPr>
        <p:spPr>
          <a:xfrm>
            <a:off x="457200" y="226174"/>
            <a:ext cx="7086600" cy="1097280"/>
          </a:xfrm>
          <a:prstGeom prst="rect">
            <a:avLst/>
          </a:prstGeom>
          <a:effectLst/>
        </p:spPr>
        <p:txBody>
          <a:bodyPr lIns="0" tIns="0" rIns="0" bIns="0"/>
          <a:lstStyle>
            <a:lvl1pPr>
              <a:lnSpc>
                <a:spcPts val="3800"/>
              </a:lnSpc>
              <a:defRPr>
                <a:solidFill>
                  <a:schemeClr val="bg1"/>
                </a:solidFill>
                <a:ea typeface="Calibri"/>
              </a:defRPr>
            </a:lvl1pPr>
          </a:lstStyle>
          <a:p>
            <a:r>
              <a:rPr lang="en-US" smtClean="0"/>
              <a:t>Click to edit Master title style</a:t>
            </a:r>
            <a:endParaRPr lang="en-US" dirty="0"/>
          </a:p>
        </p:txBody>
      </p:sp>
      <p:sp>
        <p:nvSpPr>
          <p:cNvPr id="6" name="Rectangle 1030"/>
          <p:cNvSpPr>
            <a:spLocks noGrp="1" noChangeArrowheads="1"/>
          </p:cNvSpPr>
          <p:nvPr>
            <p:ph type="sldNum" sz="quarter" idx="10"/>
          </p:nvPr>
        </p:nvSpPr>
        <p:spPr>
          <a:xfrm>
            <a:off x="6776820" y="6402710"/>
            <a:ext cx="1905000" cy="327683"/>
          </a:xfrm>
          <a:prstGeom prst="rect">
            <a:avLst/>
          </a:prstGeom>
        </p:spPr>
        <p:txBody>
          <a:bodyPr vert="horz" wrap="square" lIns="91440" tIns="45720" rIns="91440" bIns="45720" numCol="1" anchor="t" anchorCtr="0" compatLnSpc="1">
            <a:prstTxWarp prst="textNoShape">
              <a:avLst/>
            </a:prstTxWarp>
          </a:bodyPr>
          <a:lstStyle>
            <a:lvl1pPr algn="r">
              <a:defRPr sz="1200" smtClean="0">
                <a:latin typeface="Calibri" charset="0"/>
                <a:cs typeface="Calibri" charset="0"/>
              </a:defRPr>
            </a:lvl1pPr>
          </a:lstStyle>
          <a:p>
            <a:pPr>
              <a:defRPr/>
            </a:pPr>
            <a:fld id="{49759BF3-07C0-CA49-99B3-BBC805932776}" type="slidenum">
              <a:rPr lang="en-US"/>
              <a:pPr>
                <a:defRPr/>
              </a:pPr>
              <a:t>‹#›</a:t>
            </a:fld>
            <a:endParaRPr lang="en-US"/>
          </a:p>
        </p:txBody>
      </p:sp>
    </p:spTree>
    <p:extLst>
      <p:ext uri="{BB962C8B-B14F-4D97-AF65-F5344CB8AC3E}">
        <p14:creationId xmlns:p14="http://schemas.microsoft.com/office/powerpoint/2010/main" val="275603927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theme" Target="../theme/theme1.xml"/><Relationship Id="rId6"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broadslide-topbanner_2011_master.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9144000" cy="1341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812" r:id="rId1"/>
    <p:sldLayoutId id="2147483813" r:id="rId2"/>
    <p:sldLayoutId id="2147483814" r:id="rId3"/>
    <p:sldLayoutId id="2147483815" r:id="rId4"/>
  </p:sldLayoutIdLst>
  <p:txStyles>
    <p:titleStyle>
      <a:lvl1pPr algn="l" rtl="0" eaLnBrk="1" fontAlgn="base" hangingPunct="1">
        <a:spcBef>
          <a:spcPct val="0"/>
        </a:spcBef>
        <a:spcAft>
          <a:spcPct val="0"/>
        </a:spcAft>
        <a:defRPr sz="3600">
          <a:solidFill>
            <a:srgbClr val="1D63B3"/>
          </a:solidFill>
          <a:latin typeface="Calibri"/>
          <a:ea typeface="+mj-ea"/>
          <a:cs typeface="Calibri"/>
        </a:defRPr>
      </a:lvl1pPr>
      <a:lvl2pPr algn="l" rtl="0" eaLnBrk="1" fontAlgn="base" hangingPunct="1">
        <a:spcBef>
          <a:spcPct val="0"/>
        </a:spcBef>
        <a:spcAft>
          <a:spcPct val="0"/>
        </a:spcAft>
        <a:defRPr sz="3600">
          <a:solidFill>
            <a:srgbClr val="1D63B3"/>
          </a:solidFill>
          <a:latin typeface="Calibri" pitchFamily="-108" charset="0"/>
          <a:ea typeface="Arial" pitchFamily="-111" charset="0"/>
          <a:cs typeface="Arial" pitchFamily="-111" charset="0"/>
        </a:defRPr>
      </a:lvl2pPr>
      <a:lvl3pPr algn="l" rtl="0" eaLnBrk="1" fontAlgn="base" hangingPunct="1">
        <a:spcBef>
          <a:spcPct val="0"/>
        </a:spcBef>
        <a:spcAft>
          <a:spcPct val="0"/>
        </a:spcAft>
        <a:defRPr sz="3600">
          <a:solidFill>
            <a:srgbClr val="1D63B3"/>
          </a:solidFill>
          <a:latin typeface="Calibri" pitchFamily="-108" charset="0"/>
          <a:ea typeface="Arial" pitchFamily="-111" charset="0"/>
          <a:cs typeface="Arial" pitchFamily="-111" charset="0"/>
        </a:defRPr>
      </a:lvl3pPr>
      <a:lvl4pPr algn="l" rtl="0" eaLnBrk="1" fontAlgn="base" hangingPunct="1">
        <a:spcBef>
          <a:spcPct val="0"/>
        </a:spcBef>
        <a:spcAft>
          <a:spcPct val="0"/>
        </a:spcAft>
        <a:defRPr sz="3600">
          <a:solidFill>
            <a:srgbClr val="1D63B3"/>
          </a:solidFill>
          <a:latin typeface="Calibri" pitchFamily="-108" charset="0"/>
          <a:ea typeface="Arial" pitchFamily="-111" charset="0"/>
          <a:cs typeface="Arial" pitchFamily="-111" charset="0"/>
        </a:defRPr>
      </a:lvl4pPr>
      <a:lvl5pPr algn="l" rtl="0" eaLnBrk="1" fontAlgn="base" hangingPunct="1">
        <a:spcBef>
          <a:spcPct val="0"/>
        </a:spcBef>
        <a:spcAft>
          <a:spcPct val="0"/>
        </a:spcAft>
        <a:defRPr sz="3600">
          <a:solidFill>
            <a:srgbClr val="1D63B3"/>
          </a:solidFill>
          <a:latin typeface="Calibri" pitchFamily="-108" charset="0"/>
          <a:ea typeface="Arial" pitchFamily="-111" charset="0"/>
          <a:cs typeface="Arial" pitchFamily="-111" charset="0"/>
        </a:defRPr>
      </a:lvl5pPr>
      <a:lvl6pPr marL="457200" algn="ctr" rtl="0" eaLnBrk="1" fontAlgn="base" hangingPunct="1">
        <a:spcBef>
          <a:spcPct val="0"/>
        </a:spcBef>
        <a:spcAft>
          <a:spcPct val="0"/>
        </a:spcAft>
        <a:defRPr sz="4400">
          <a:solidFill>
            <a:schemeClr val="tx2"/>
          </a:solidFill>
          <a:latin typeface="Arial" pitchFamily="-111" charset="0"/>
          <a:ea typeface="Arial" pitchFamily="-111" charset="0"/>
          <a:cs typeface="Arial" pitchFamily="-111" charset="0"/>
        </a:defRPr>
      </a:lvl6pPr>
      <a:lvl7pPr marL="914400" algn="ctr" rtl="0" eaLnBrk="1" fontAlgn="base" hangingPunct="1">
        <a:spcBef>
          <a:spcPct val="0"/>
        </a:spcBef>
        <a:spcAft>
          <a:spcPct val="0"/>
        </a:spcAft>
        <a:defRPr sz="4400">
          <a:solidFill>
            <a:schemeClr val="tx2"/>
          </a:solidFill>
          <a:latin typeface="Arial" pitchFamily="-111" charset="0"/>
          <a:ea typeface="Arial" pitchFamily="-111" charset="0"/>
          <a:cs typeface="Arial" pitchFamily="-111" charset="0"/>
        </a:defRPr>
      </a:lvl7pPr>
      <a:lvl8pPr marL="1371600" algn="ctr" rtl="0" eaLnBrk="1" fontAlgn="base" hangingPunct="1">
        <a:spcBef>
          <a:spcPct val="0"/>
        </a:spcBef>
        <a:spcAft>
          <a:spcPct val="0"/>
        </a:spcAft>
        <a:defRPr sz="4400">
          <a:solidFill>
            <a:schemeClr val="tx2"/>
          </a:solidFill>
          <a:latin typeface="Arial" pitchFamily="-111" charset="0"/>
          <a:ea typeface="Arial" pitchFamily="-111" charset="0"/>
          <a:cs typeface="Arial" pitchFamily="-111" charset="0"/>
        </a:defRPr>
      </a:lvl8pPr>
      <a:lvl9pPr marL="1828800" algn="ctr" rtl="0" eaLnBrk="1" fontAlgn="base" hangingPunct="1">
        <a:spcBef>
          <a:spcPct val="0"/>
        </a:spcBef>
        <a:spcAft>
          <a:spcPct val="0"/>
        </a:spcAft>
        <a:defRPr sz="4400">
          <a:solidFill>
            <a:schemeClr val="tx2"/>
          </a:solidFill>
          <a:latin typeface="Arial" pitchFamily="-111" charset="0"/>
          <a:ea typeface="Arial" pitchFamily="-111" charset="0"/>
          <a:cs typeface="Arial" pitchFamily="-111" charset="0"/>
        </a:defRPr>
      </a:lvl9pPr>
    </p:titleStyle>
    <p:bodyStyle>
      <a:lvl1pPr marL="342900" indent="-342900" algn="l" rtl="0" eaLnBrk="1" fontAlgn="base" hangingPunct="1">
        <a:spcBef>
          <a:spcPct val="20000"/>
        </a:spcBef>
        <a:spcAft>
          <a:spcPct val="0"/>
        </a:spcAft>
        <a:buChar char="•"/>
        <a:defRPr sz="2400">
          <a:solidFill>
            <a:schemeClr val="tx1"/>
          </a:solidFill>
          <a:latin typeface="Calibri"/>
          <a:ea typeface="+mn-ea"/>
          <a:cs typeface="Calibri"/>
        </a:defRPr>
      </a:lvl1pPr>
      <a:lvl2pPr marL="742950" indent="-285750" algn="l" rtl="0" eaLnBrk="1" fontAlgn="base" hangingPunct="1">
        <a:spcBef>
          <a:spcPct val="20000"/>
        </a:spcBef>
        <a:spcAft>
          <a:spcPct val="0"/>
        </a:spcAft>
        <a:buChar char="–"/>
        <a:defRPr sz="2400">
          <a:solidFill>
            <a:schemeClr val="tx1"/>
          </a:solidFill>
          <a:latin typeface="Calibri"/>
          <a:ea typeface="+mn-ea"/>
          <a:cs typeface="Calibri"/>
        </a:defRPr>
      </a:lvl2pPr>
      <a:lvl3pPr marL="1143000" indent="-228600" algn="l" rtl="0" eaLnBrk="1" fontAlgn="base" hangingPunct="1">
        <a:spcBef>
          <a:spcPct val="20000"/>
        </a:spcBef>
        <a:spcAft>
          <a:spcPct val="0"/>
        </a:spcAft>
        <a:buChar char="•"/>
        <a:defRPr sz="2400">
          <a:solidFill>
            <a:schemeClr val="tx1"/>
          </a:solidFill>
          <a:latin typeface="Calibri"/>
          <a:ea typeface="+mn-ea"/>
          <a:cs typeface="Calibri"/>
        </a:defRPr>
      </a:lvl3pPr>
      <a:lvl4pPr marL="1600200" indent="-228600" algn="l" rtl="0" eaLnBrk="1" fontAlgn="base" hangingPunct="1">
        <a:spcBef>
          <a:spcPct val="20000"/>
        </a:spcBef>
        <a:spcAft>
          <a:spcPct val="0"/>
        </a:spcAft>
        <a:buChar char="–"/>
        <a:defRPr sz="2400">
          <a:solidFill>
            <a:schemeClr val="tx1"/>
          </a:solidFill>
          <a:latin typeface="Calibri"/>
          <a:ea typeface="+mn-ea"/>
          <a:cs typeface="Calibri"/>
        </a:defRPr>
      </a:lvl4pPr>
      <a:lvl5pPr marL="2057400" indent="-228600" algn="l" rtl="0" eaLnBrk="1" fontAlgn="base" hangingPunct="1">
        <a:spcBef>
          <a:spcPct val="20000"/>
        </a:spcBef>
        <a:spcAft>
          <a:spcPct val="0"/>
        </a:spcAft>
        <a:buChar char="»"/>
        <a:defRPr sz="2400">
          <a:solidFill>
            <a:schemeClr val="tx1"/>
          </a:solidFill>
          <a:latin typeface="Calibri"/>
          <a:ea typeface="+mn-ea"/>
          <a:cs typeface="Calibri"/>
        </a:defRPr>
      </a:lvl5pPr>
      <a:lvl6pPr marL="2514600" indent="-228600" algn="l" rtl="0" eaLnBrk="1" fontAlgn="base" hangingPunct="1">
        <a:spcBef>
          <a:spcPct val="20000"/>
        </a:spcBef>
        <a:spcAft>
          <a:spcPct val="0"/>
        </a:spcAft>
        <a:buChar char="»"/>
        <a:defRPr sz="2000">
          <a:solidFill>
            <a:schemeClr val="tx1"/>
          </a:solidFill>
          <a:latin typeface="+mn-lt"/>
          <a:ea typeface="+mn-ea"/>
          <a:cs typeface="+mn-cs"/>
        </a:defRPr>
      </a:lvl6pPr>
      <a:lvl7pPr marL="2971800" indent="-228600" algn="l" rtl="0" eaLnBrk="1" fontAlgn="base" hangingPunct="1">
        <a:spcBef>
          <a:spcPct val="20000"/>
        </a:spcBef>
        <a:spcAft>
          <a:spcPct val="0"/>
        </a:spcAft>
        <a:buChar char="»"/>
        <a:defRPr sz="2000">
          <a:solidFill>
            <a:schemeClr val="tx1"/>
          </a:solidFill>
          <a:latin typeface="+mn-lt"/>
          <a:ea typeface="+mn-ea"/>
          <a:cs typeface="+mn-cs"/>
        </a:defRPr>
      </a:lvl7pPr>
      <a:lvl8pPr marL="3429000" indent="-228600" algn="l" rtl="0" eaLnBrk="1" fontAlgn="base" hangingPunct="1">
        <a:spcBef>
          <a:spcPct val="20000"/>
        </a:spcBef>
        <a:spcAft>
          <a:spcPct val="0"/>
        </a:spcAft>
        <a:buChar char="»"/>
        <a:defRPr sz="2000">
          <a:solidFill>
            <a:schemeClr val="tx1"/>
          </a:solidFill>
          <a:latin typeface="+mn-lt"/>
          <a:ea typeface="+mn-ea"/>
          <a:cs typeface="+mn-cs"/>
        </a:defRPr>
      </a:lvl8pPr>
      <a:lvl9pPr marL="3886200" indent="-228600" algn="l" rtl="0" eaLnBrk="1" fontAlgn="base" hangingPunct="1">
        <a:spcBef>
          <a:spcPct val="20000"/>
        </a:spcBef>
        <a:spcAft>
          <a:spcPct val="0"/>
        </a:spcAft>
        <a:buChar char="»"/>
        <a:defRPr sz="20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9.png"/><Relationship Id="rId3" Type="http://schemas.openxmlformats.org/officeDocument/2006/relationships/image" Target="../media/image10.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77.jp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3" Type="http://schemas.openxmlformats.org/officeDocument/2006/relationships/image" Target="../media/image78.png"/><Relationship Id="rId4" Type="http://schemas.openxmlformats.org/officeDocument/2006/relationships/image" Target="../media/image79.png"/><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80.jp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8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82.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83.emf"/></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84.png"/><Relationship Id="rId3" Type="http://schemas.openxmlformats.org/officeDocument/2006/relationships/hyperlink" Target="https://portals.broadinstitute.org/single_cell" TargetMode="Externa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85.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86.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87.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88.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8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1.jp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90.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91.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92.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93.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5.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1" Type="http://schemas.openxmlformats.org/officeDocument/2006/relationships/slideLayout" Target="../slideLayouts/slideLayout3.xml"/><Relationship Id="rId2" Type="http://schemas.openxmlformats.org/officeDocument/2006/relationships/image" Target="../media/image5.png"/></Relationships>
</file>

<file path=ppt/slides/_rels/slide126.xml.rels><?xml version="1.0" encoding="UTF-8" standalone="yes"?>
<Relationships xmlns="http://schemas.openxmlformats.org/package/2006/relationships"><Relationship Id="rId3" Type="http://schemas.openxmlformats.org/officeDocument/2006/relationships/image" Target="../media/image95.png"/><Relationship Id="rId4" Type="http://schemas.openxmlformats.org/officeDocument/2006/relationships/hyperlink" Target="https://github.com/seandavi/awesome-single-cell" TargetMode="External"/><Relationship Id="rId1" Type="http://schemas.openxmlformats.org/officeDocument/2006/relationships/slideLayout" Target="../slideLayouts/slideLayout3.xml"/><Relationship Id="rId2" Type="http://schemas.openxmlformats.org/officeDocument/2006/relationships/image" Target="../media/image94.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96.png"/><Relationship Id="rId3" Type="http://schemas.openxmlformats.org/officeDocument/2006/relationships/hyperlink" Target="http://www.singlecellnetwork.org/" TargetMode="Externa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9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2.jpg"/><Relationship Id="rId3" Type="http://schemas.openxmlformats.org/officeDocument/2006/relationships/image" Target="../media/image13.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www.sciencedirect.com/science/article/pii/S0092867415005498"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7.gi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2.png"/><Relationship Id="rId3" Type="http://schemas.openxmlformats.org/officeDocument/2006/relationships/image" Target="../media/image2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s://www.youtube.com/watch?v=HiKY0eHDhIs&amp;feature=youtu.be"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4.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5.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2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8.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1.jpe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image" Target="../media/image4.emf"/></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5.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6.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7.jpe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8.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9.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0.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1.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1" Type="http://schemas.openxmlformats.org/officeDocument/2006/relationships/slideLayout" Target="../slideLayouts/slideLayout3.xml"/><Relationship Id="rId2" Type="http://schemas.openxmlformats.org/officeDocument/2006/relationships/image" Target="../media/image5.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2.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3.png"/></Relationships>
</file>

<file path=ppt/slides/_rels/slide52.xml.rels><?xml version="1.0" encoding="UTF-8" standalone="yes"?>
<Relationships xmlns="http://schemas.openxmlformats.org/package/2006/relationships"><Relationship Id="rId3" Type="http://schemas.openxmlformats.org/officeDocument/2006/relationships/image" Target="../media/image45.png"/><Relationship Id="rId4" Type="http://schemas.openxmlformats.org/officeDocument/2006/relationships/image" Target="../media/image46.png"/><Relationship Id="rId5" Type="http://schemas.openxmlformats.org/officeDocument/2006/relationships/image" Target="../media/image47.png"/><Relationship Id="rId1" Type="http://schemas.openxmlformats.org/officeDocument/2006/relationships/slideLayout" Target="../slideLayouts/slideLayout4.xml"/><Relationship Id="rId2" Type="http://schemas.openxmlformats.org/officeDocument/2006/relationships/image" Target="../media/image44.png"/></Relationships>
</file>

<file path=ppt/slides/_rels/slide53.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48.png"/><Relationship Id="rId1" Type="http://schemas.openxmlformats.org/officeDocument/2006/relationships/slideLayout" Target="../slideLayouts/slideLayout4.xml"/><Relationship Id="rId2" Type="http://schemas.openxmlformats.org/officeDocument/2006/relationships/image" Target="../media/image5.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9.png"/><Relationship Id="rId3" Type="http://schemas.openxmlformats.org/officeDocument/2006/relationships/image" Target="../media/image50.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1.jp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satijalab.org/howmanycells" TargetMode="External"/><Relationship Id="rId3" Type="http://schemas.openxmlformats.org/officeDocument/2006/relationships/image" Target="../media/image52.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4.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5.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6.jp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7.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8.jpg"/></Relationships>
</file>

<file path=ppt/slides/_rels/slide66.xml.rels><?xml version="1.0" encoding="UTF-8" standalone="yes"?>
<Relationships xmlns="http://schemas.openxmlformats.org/package/2006/relationships"><Relationship Id="rId3" Type="http://schemas.openxmlformats.org/officeDocument/2006/relationships/image" Target="../media/image60.png"/><Relationship Id="rId4" Type="http://schemas.openxmlformats.org/officeDocument/2006/relationships/image" Target="../media/image61.png"/><Relationship Id="rId5" Type="http://schemas.openxmlformats.org/officeDocument/2006/relationships/image" Target="../media/image62.png"/><Relationship Id="rId1" Type="http://schemas.openxmlformats.org/officeDocument/2006/relationships/slideLayout" Target="../slideLayouts/slideLayout3.xml"/><Relationship Id="rId2" Type="http://schemas.openxmlformats.org/officeDocument/2006/relationships/image" Target="../media/image59.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8.jpe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63.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64.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65.jpe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66.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67.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6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69.jp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70.jp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71.jp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72.jp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73.gif"/></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setosa.io/ev/principal-component-analysis" TargetMode="Externa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74.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75.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76.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3" Type="http://schemas.openxmlformats.org/officeDocument/2006/relationships/hyperlink" Target="https://lvdmaaten.github.io/publications/papers/JMLR_2008.pdf" TargetMode="External"/><Relationship Id="rId4" Type="http://schemas.openxmlformats.org/officeDocument/2006/relationships/hyperlink" Target="https://www.youtube.com/watch?v=RJVL80Gg3lA" TargetMode="External"/><Relationship Id="rId5" Type="http://schemas.openxmlformats.org/officeDocument/2006/relationships/hyperlink" Target="https://lvdmaaten.github.io/tsne/" TargetMode="External"/><Relationship Id="rId1" Type="http://schemas.openxmlformats.org/officeDocument/2006/relationships/slideLayout" Target="../slideLayouts/slideLayout3.xml"/><Relationship Id="rId2" Type="http://schemas.openxmlformats.org/officeDocument/2006/relationships/hyperlink" Target="http://distill.pub/2016/misread-tsne"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1" dirty="0"/>
              <a:t>Introduction to </a:t>
            </a:r>
            <a:r>
              <a:rPr lang="en-US" b="1" dirty="0" smtClean="0"/>
              <a:t>Single</a:t>
            </a:r>
            <a:r>
              <a:rPr lang="en-US" b="1" dirty="0"/>
              <a:t>-cell RNA-</a:t>
            </a:r>
            <a:r>
              <a:rPr lang="en-US" b="1" dirty="0" err="1"/>
              <a:t>Seq</a:t>
            </a:r>
            <a:endParaRPr lang="en-US" dirty="0"/>
          </a:p>
        </p:txBody>
      </p:sp>
      <p:pic>
        <p:nvPicPr>
          <p:cNvPr id="6" name="Content Placeholder 5" descr="walley_snuggle.jpg"/>
          <p:cNvPicPr>
            <a:picLocks noGrp="1" noChangeAspect="1"/>
          </p:cNvPicPr>
          <p:nvPr>
            <p:ph idx="1"/>
          </p:nvPr>
        </p:nvPicPr>
        <p:blipFill>
          <a:blip r:embed="rId2">
            <a:extLst>
              <a:ext uri="{28A0092B-C50C-407E-A947-70E740481C1C}">
                <a14:useLocalDpi xmlns:a14="http://schemas.microsoft.com/office/drawing/2010/main" val="0"/>
              </a:ext>
            </a:extLst>
          </a:blip>
          <a:srcRect t="22164" b="22164"/>
          <a:stretch>
            <a:fillRect/>
          </a:stretch>
        </p:blipFill>
        <p:spPr>
          <a:xfrm>
            <a:off x="-241896" y="1330280"/>
            <a:ext cx="9978021" cy="5555337"/>
          </a:xfrm>
        </p:spPr>
      </p:pic>
      <p:sp>
        <p:nvSpPr>
          <p:cNvPr id="7" name="Title 3"/>
          <p:cNvSpPr txBox="1">
            <a:spLocks/>
          </p:cNvSpPr>
          <p:nvPr/>
        </p:nvSpPr>
        <p:spPr>
          <a:xfrm>
            <a:off x="6187273" y="6326009"/>
            <a:ext cx="3062549" cy="637826"/>
          </a:xfrm>
          <a:prstGeom prst="rect">
            <a:avLst/>
          </a:prstGeom>
        </p:spPr>
        <p:txBody>
          <a:bodyPr lIns="0" tIns="0" rIns="0" bIns="0"/>
          <a:lstStyle>
            <a:lvl1pPr algn="l" rtl="0" eaLnBrk="1" fontAlgn="base" hangingPunct="1">
              <a:lnSpc>
                <a:spcPts val="3800"/>
              </a:lnSpc>
              <a:spcBef>
                <a:spcPct val="0"/>
              </a:spcBef>
              <a:spcAft>
                <a:spcPct val="0"/>
              </a:spcAft>
              <a:defRPr sz="3600">
                <a:solidFill>
                  <a:schemeClr val="bg1"/>
                </a:solidFill>
                <a:latin typeface="Calibri"/>
                <a:ea typeface="Calibri"/>
                <a:cs typeface="Calibri"/>
              </a:defRPr>
            </a:lvl1pPr>
            <a:lvl2pPr algn="l" rtl="0" eaLnBrk="1" fontAlgn="base" hangingPunct="1">
              <a:spcBef>
                <a:spcPct val="0"/>
              </a:spcBef>
              <a:spcAft>
                <a:spcPct val="0"/>
              </a:spcAft>
              <a:defRPr sz="3600">
                <a:solidFill>
                  <a:srgbClr val="1D63B3"/>
                </a:solidFill>
                <a:latin typeface="Calibri" pitchFamily="-108" charset="0"/>
                <a:ea typeface="Arial" pitchFamily="-111" charset="0"/>
                <a:cs typeface="Arial" pitchFamily="-111" charset="0"/>
              </a:defRPr>
            </a:lvl2pPr>
            <a:lvl3pPr algn="l" rtl="0" eaLnBrk="1" fontAlgn="base" hangingPunct="1">
              <a:spcBef>
                <a:spcPct val="0"/>
              </a:spcBef>
              <a:spcAft>
                <a:spcPct val="0"/>
              </a:spcAft>
              <a:defRPr sz="3600">
                <a:solidFill>
                  <a:srgbClr val="1D63B3"/>
                </a:solidFill>
                <a:latin typeface="Calibri" pitchFamily="-108" charset="0"/>
                <a:ea typeface="Arial" pitchFamily="-111" charset="0"/>
                <a:cs typeface="Arial" pitchFamily="-111" charset="0"/>
              </a:defRPr>
            </a:lvl3pPr>
            <a:lvl4pPr algn="l" rtl="0" eaLnBrk="1" fontAlgn="base" hangingPunct="1">
              <a:spcBef>
                <a:spcPct val="0"/>
              </a:spcBef>
              <a:spcAft>
                <a:spcPct val="0"/>
              </a:spcAft>
              <a:defRPr sz="3600">
                <a:solidFill>
                  <a:srgbClr val="1D63B3"/>
                </a:solidFill>
                <a:latin typeface="Calibri" pitchFamily="-108" charset="0"/>
                <a:ea typeface="Arial" pitchFamily="-111" charset="0"/>
                <a:cs typeface="Arial" pitchFamily="-111" charset="0"/>
              </a:defRPr>
            </a:lvl4pPr>
            <a:lvl5pPr algn="l" rtl="0" eaLnBrk="1" fontAlgn="base" hangingPunct="1">
              <a:spcBef>
                <a:spcPct val="0"/>
              </a:spcBef>
              <a:spcAft>
                <a:spcPct val="0"/>
              </a:spcAft>
              <a:defRPr sz="3600">
                <a:solidFill>
                  <a:srgbClr val="1D63B3"/>
                </a:solidFill>
                <a:latin typeface="Calibri" pitchFamily="-108" charset="0"/>
                <a:ea typeface="Arial" pitchFamily="-111" charset="0"/>
                <a:cs typeface="Arial" pitchFamily="-111" charset="0"/>
              </a:defRPr>
            </a:lvl5pPr>
            <a:lvl6pPr marL="457200" algn="ctr" rtl="0" eaLnBrk="1" fontAlgn="base" hangingPunct="1">
              <a:spcBef>
                <a:spcPct val="0"/>
              </a:spcBef>
              <a:spcAft>
                <a:spcPct val="0"/>
              </a:spcAft>
              <a:defRPr sz="4400">
                <a:solidFill>
                  <a:schemeClr val="tx2"/>
                </a:solidFill>
                <a:latin typeface="Arial" pitchFamily="-111" charset="0"/>
                <a:ea typeface="Arial" pitchFamily="-111" charset="0"/>
                <a:cs typeface="Arial" pitchFamily="-111" charset="0"/>
              </a:defRPr>
            </a:lvl6pPr>
            <a:lvl7pPr marL="914400" algn="ctr" rtl="0" eaLnBrk="1" fontAlgn="base" hangingPunct="1">
              <a:spcBef>
                <a:spcPct val="0"/>
              </a:spcBef>
              <a:spcAft>
                <a:spcPct val="0"/>
              </a:spcAft>
              <a:defRPr sz="4400">
                <a:solidFill>
                  <a:schemeClr val="tx2"/>
                </a:solidFill>
                <a:latin typeface="Arial" pitchFamily="-111" charset="0"/>
                <a:ea typeface="Arial" pitchFamily="-111" charset="0"/>
                <a:cs typeface="Arial" pitchFamily="-111" charset="0"/>
              </a:defRPr>
            </a:lvl7pPr>
            <a:lvl8pPr marL="1371600" algn="ctr" rtl="0" eaLnBrk="1" fontAlgn="base" hangingPunct="1">
              <a:spcBef>
                <a:spcPct val="0"/>
              </a:spcBef>
              <a:spcAft>
                <a:spcPct val="0"/>
              </a:spcAft>
              <a:defRPr sz="4400">
                <a:solidFill>
                  <a:schemeClr val="tx2"/>
                </a:solidFill>
                <a:latin typeface="Arial" pitchFamily="-111" charset="0"/>
                <a:ea typeface="Arial" pitchFamily="-111" charset="0"/>
                <a:cs typeface="Arial" pitchFamily="-111" charset="0"/>
              </a:defRPr>
            </a:lvl8pPr>
            <a:lvl9pPr marL="1828800" algn="ctr" rtl="0" eaLnBrk="1" fontAlgn="base" hangingPunct="1">
              <a:spcBef>
                <a:spcPct val="0"/>
              </a:spcBef>
              <a:spcAft>
                <a:spcPct val="0"/>
              </a:spcAft>
              <a:defRPr sz="4400">
                <a:solidFill>
                  <a:schemeClr val="tx2"/>
                </a:solidFill>
                <a:latin typeface="Arial" pitchFamily="-111" charset="0"/>
                <a:ea typeface="Arial" pitchFamily="-111" charset="0"/>
                <a:cs typeface="Arial" pitchFamily="-111" charset="0"/>
              </a:defRPr>
            </a:lvl9pPr>
          </a:lstStyle>
          <a:p>
            <a:r>
              <a:rPr lang="en-US" sz="2400" b="1" dirty="0" smtClean="0"/>
              <a:t>Wally the Welsh Corgi</a:t>
            </a:r>
            <a:endParaRPr lang="en-US" sz="2400" dirty="0"/>
          </a:p>
        </p:txBody>
      </p:sp>
    </p:spTree>
    <p:extLst>
      <p:ext uri="{BB962C8B-B14F-4D97-AF65-F5344CB8AC3E}">
        <p14:creationId xmlns:p14="http://schemas.microsoft.com/office/powerpoint/2010/main" val="127061250"/>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smartseq_paper.png"/>
          <p:cNvPicPr>
            <a:picLocks noGrp="1" noChangeAspect="1"/>
          </p:cNvPicPr>
          <p:nvPr>
            <p:ph sz="half" idx="1"/>
          </p:nvPr>
        </p:nvPicPr>
        <p:blipFill>
          <a:blip r:embed="rId2">
            <a:extLst>
              <a:ext uri="{28A0092B-C50C-407E-A947-70E740481C1C}">
                <a14:useLocalDpi xmlns:a14="http://schemas.microsoft.com/office/drawing/2010/main" val="0"/>
              </a:ext>
            </a:extLst>
          </a:blip>
          <a:srcRect t="-26345" b="-26345"/>
          <a:stretch>
            <a:fillRect/>
          </a:stretch>
        </p:blipFill>
        <p:spPr>
          <a:xfrm>
            <a:off x="447675" y="1755775"/>
            <a:ext cx="4038600" cy="4525963"/>
          </a:xfrm>
        </p:spPr>
      </p:pic>
      <p:pic>
        <p:nvPicPr>
          <p:cNvPr id="6" name="Content Placeholder 5" descr="smartseq_protocols.png"/>
          <p:cNvPicPr>
            <a:picLocks noGrp="1" noChangeAspect="1"/>
          </p:cNvPicPr>
          <p:nvPr>
            <p:ph sz="half" idx="2"/>
          </p:nvPr>
        </p:nvPicPr>
        <p:blipFill>
          <a:blip r:embed="rId3">
            <a:extLst>
              <a:ext uri="{28A0092B-C50C-407E-A947-70E740481C1C}">
                <a14:useLocalDpi xmlns:a14="http://schemas.microsoft.com/office/drawing/2010/main" val="0"/>
              </a:ext>
            </a:extLst>
          </a:blip>
          <a:srcRect t="-55514" b="-55514"/>
          <a:stretch>
            <a:fillRect/>
          </a:stretch>
        </p:blipFill>
        <p:spPr/>
      </p:pic>
      <p:sp>
        <p:nvSpPr>
          <p:cNvPr id="2" name="Title 1"/>
          <p:cNvSpPr>
            <a:spLocks noGrp="1"/>
          </p:cNvSpPr>
          <p:nvPr>
            <p:ph type="title"/>
          </p:nvPr>
        </p:nvSpPr>
        <p:spPr/>
        <p:txBody>
          <a:bodyPr/>
          <a:lstStyle/>
          <a:p>
            <a:r>
              <a:rPr lang="en-US" dirty="0" smtClean="0"/>
              <a:t>Smart-Seq2</a:t>
            </a:r>
            <a:endParaRPr lang="en-US" dirty="0"/>
          </a:p>
        </p:txBody>
      </p:sp>
    </p:spTree>
    <p:extLst>
      <p:ext uri="{BB962C8B-B14F-4D97-AF65-F5344CB8AC3E}">
        <p14:creationId xmlns:p14="http://schemas.microsoft.com/office/powerpoint/2010/main" val="3368775430"/>
      </p:ext>
    </p:extLst>
  </p:cSld>
  <p:clrMapOvr>
    <a:masterClrMapping/>
  </p:clrMapOvr>
  <p:timing>
    <p:tnLst>
      <p:par>
        <p:cTn xmlns:p14="http://schemas.microsoft.com/office/powerpoint/2010/mai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Plotting Cells</a:t>
            </a:r>
            <a:endParaRPr lang="en-US" dirty="0"/>
          </a:p>
        </p:txBody>
      </p:sp>
      <p:pic>
        <p:nvPicPr>
          <p:cNvPr id="4" name="Content Placeholder 3" descr="corgi_saturation.jpg"/>
          <p:cNvPicPr>
            <a:picLocks noGrp="1" noChangeAspect="1"/>
          </p:cNvPicPr>
          <p:nvPr>
            <p:ph idx="1"/>
          </p:nvPr>
        </p:nvPicPr>
        <p:blipFill rotWithShape="1">
          <a:blip r:embed="rId2">
            <a:extLst>
              <a:ext uri="{28A0092B-C50C-407E-A947-70E740481C1C}">
                <a14:useLocalDpi xmlns:a14="http://schemas.microsoft.com/office/drawing/2010/main" val="0"/>
              </a:ext>
            </a:extLst>
          </a:blip>
          <a:srcRect l="16" t="513" r="-26" b="-513"/>
          <a:stretch/>
        </p:blipFill>
        <p:spPr>
          <a:xfrm>
            <a:off x="774580" y="1780304"/>
            <a:ext cx="7574226" cy="4581891"/>
          </a:xfrm>
          <a:ln>
            <a:solidFill>
              <a:srgbClr val="00609F"/>
            </a:solidFill>
          </a:ln>
        </p:spPr>
      </p:pic>
    </p:spTree>
    <p:extLst>
      <p:ext uri="{BB962C8B-B14F-4D97-AF65-F5344CB8AC3E}">
        <p14:creationId xmlns:p14="http://schemas.microsoft.com/office/powerpoint/2010/main" val="3470591911"/>
      </p:ext>
    </p:extLst>
  </p:cSld>
  <p:clrMapOvr>
    <a:masterClrMapping/>
  </p:clrMapOvr>
  <p:timing>
    <p:tnLst>
      <p:par>
        <p:cTn xmlns:p14="http://schemas.microsoft.com/office/powerpoint/2010/mai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Plotting Cells and Gene Expression</a:t>
            </a:r>
            <a:endParaRPr lang="en-US" dirty="0"/>
          </a:p>
        </p:txBody>
      </p:sp>
      <p:sp>
        <p:nvSpPr>
          <p:cNvPr id="3" name="Content Placeholder 2"/>
          <p:cNvSpPr>
            <a:spLocks noGrp="1"/>
          </p:cNvSpPr>
          <p:nvPr>
            <p:ph idx="1"/>
          </p:nvPr>
        </p:nvSpPr>
        <p:spPr/>
        <p:txBody>
          <a:bodyPr/>
          <a:lstStyle/>
          <a:p>
            <a:r>
              <a:rPr lang="en-US" dirty="0" smtClean="0"/>
              <a:t>R exercise.</a:t>
            </a:r>
            <a:endParaRPr lang="en-US" dirty="0"/>
          </a:p>
        </p:txBody>
      </p:sp>
    </p:spTree>
    <p:extLst>
      <p:ext uri="{BB962C8B-B14F-4D97-AF65-F5344CB8AC3E}">
        <p14:creationId xmlns:p14="http://schemas.microsoft.com/office/powerpoint/2010/main" val="3229672838"/>
      </p:ext>
    </p:extLst>
  </p:cSld>
  <p:clrMapOvr>
    <a:masterClrMapping/>
  </p:clrMapOvr>
  <p:timing>
    <p:tnLst>
      <p:par>
        <p:cTn xmlns:p14="http://schemas.microsoft.com/office/powerpoint/2010/mai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waltman_modular_network.png"/>
          <p:cNvPicPr>
            <a:picLocks noGrp="1" noChangeAspect="1"/>
          </p:cNvPicPr>
          <p:nvPr>
            <p:ph sz="half" idx="1"/>
          </p:nvPr>
        </p:nvPicPr>
        <p:blipFill rotWithShape="1">
          <a:blip r:embed="rId3">
            <a:extLst>
              <a:ext uri="{28A0092B-C50C-407E-A947-70E740481C1C}">
                <a14:useLocalDpi xmlns:a14="http://schemas.microsoft.com/office/drawing/2010/main" val="0"/>
              </a:ext>
            </a:extLst>
          </a:blip>
          <a:srcRect l="603" t="898" r="-603" b="2603"/>
          <a:stretch/>
        </p:blipFill>
        <p:spPr>
          <a:xfrm>
            <a:off x="0" y="1399232"/>
            <a:ext cx="5516396" cy="2492748"/>
          </a:xfrm>
        </p:spPr>
      </p:pic>
      <p:sp>
        <p:nvSpPr>
          <p:cNvPr id="6" name="Content Placeholder 5"/>
          <p:cNvSpPr>
            <a:spLocks noGrp="1"/>
          </p:cNvSpPr>
          <p:nvPr>
            <p:ph sz="half" idx="2"/>
          </p:nvPr>
        </p:nvSpPr>
        <p:spPr>
          <a:xfrm>
            <a:off x="188142" y="4044838"/>
            <a:ext cx="8501671" cy="2248531"/>
          </a:xfrm>
        </p:spPr>
        <p:txBody>
          <a:bodyPr/>
          <a:lstStyle/>
          <a:p>
            <a:r>
              <a:rPr lang="en-US" dirty="0" smtClean="0"/>
              <a:t>Smart Local Moving (SLM) algorithm for community (cluster) detection in large networks.</a:t>
            </a:r>
          </a:p>
          <a:p>
            <a:pPr lvl="1"/>
            <a:r>
              <a:rPr lang="en-US" dirty="0" smtClean="0"/>
              <a:t>Can be applied to 10s of millions cells, 100s of millions of relationships.</a:t>
            </a:r>
          </a:p>
          <a:p>
            <a:pPr lvl="1"/>
            <a:r>
              <a:rPr lang="en-US" dirty="0" smtClean="0"/>
              <a:t>Evolved from the Louvain algorithm</a:t>
            </a:r>
            <a:endParaRPr lang="en-US" dirty="0"/>
          </a:p>
        </p:txBody>
      </p:sp>
      <p:sp>
        <p:nvSpPr>
          <p:cNvPr id="2" name="Title 1"/>
          <p:cNvSpPr>
            <a:spLocks noGrp="1"/>
          </p:cNvSpPr>
          <p:nvPr>
            <p:ph type="title"/>
          </p:nvPr>
        </p:nvSpPr>
        <p:spPr/>
        <p:txBody>
          <a:bodyPr/>
          <a:lstStyle/>
          <a:p>
            <a:r>
              <a:rPr lang="en-US" dirty="0" smtClean="0"/>
              <a:t>Defining Clusters </a:t>
            </a:r>
            <a:r>
              <a:rPr lang="en-US" dirty="0"/>
              <a:t>t</a:t>
            </a:r>
            <a:r>
              <a:rPr lang="en-US" dirty="0" smtClean="0"/>
              <a:t>hrough Graphs</a:t>
            </a:r>
            <a:endParaRPr lang="en-US" dirty="0"/>
          </a:p>
        </p:txBody>
      </p:sp>
      <p:sp>
        <p:nvSpPr>
          <p:cNvPr id="7" name="TextBox 6"/>
          <p:cNvSpPr txBox="1"/>
          <p:nvPr/>
        </p:nvSpPr>
        <p:spPr>
          <a:xfrm>
            <a:off x="188142" y="6173082"/>
            <a:ext cx="4392549" cy="461665"/>
          </a:xfrm>
          <a:prstGeom prst="rect">
            <a:avLst/>
          </a:prstGeom>
          <a:noFill/>
        </p:spPr>
        <p:txBody>
          <a:bodyPr wrap="none" rtlCol="0">
            <a:spAutoFit/>
          </a:bodyPr>
          <a:lstStyle/>
          <a:p>
            <a:r>
              <a:rPr lang="en-US" dirty="0"/>
              <a:t>http://</a:t>
            </a:r>
            <a:r>
              <a:rPr lang="en-US" dirty="0" err="1"/>
              <a:t>www.ludowaltman.nl</a:t>
            </a:r>
            <a:r>
              <a:rPr lang="en-US" dirty="0"/>
              <a:t>/</a:t>
            </a:r>
            <a:r>
              <a:rPr lang="en-US" dirty="0" err="1"/>
              <a:t>slm</a:t>
            </a:r>
            <a:r>
              <a:rPr lang="en-US" dirty="0"/>
              <a:t>/</a:t>
            </a:r>
          </a:p>
        </p:txBody>
      </p:sp>
      <p:pic>
        <p:nvPicPr>
          <p:cNvPr id="8" name="Picture 7" descr="graph_modules.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72699" y="1711675"/>
            <a:ext cx="3388571" cy="1886350"/>
          </a:xfrm>
          <a:prstGeom prst="rect">
            <a:avLst/>
          </a:prstGeom>
        </p:spPr>
      </p:pic>
    </p:spTree>
    <p:extLst>
      <p:ext uri="{BB962C8B-B14F-4D97-AF65-F5344CB8AC3E}">
        <p14:creationId xmlns:p14="http://schemas.microsoft.com/office/powerpoint/2010/main" val="179427357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Local Moving Heuristic</a:t>
            </a:r>
            <a:endParaRPr lang="en-US" dirty="0"/>
          </a:p>
        </p:txBody>
      </p:sp>
      <p:grpSp>
        <p:nvGrpSpPr>
          <p:cNvPr id="139" name="Group 138"/>
          <p:cNvGrpSpPr/>
          <p:nvPr/>
        </p:nvGrpSpPr>
        <p:grpSpPr>
          <a:xfrm>
            <a:off x="232379" y="1574008"/>
            <a:ext cx="2869632" cy="846137"/>
            <a:chOff x="491081" y="1938739"/>
            <a:chExt cx="2869632" cy="846137"/>
          </a:xfrm>
        </p:grpSpPr>
        <p:sp>
          <p:nvSpPr>
            <p:cNvPr id="5" name="Oval 4"/>
            <p:cNvSpPr/>
            <p:nvPr/>
          </p:nvSpPr>
          <p:spPr>
            <a:xfrm>
              <a:off x="529149" y="1963628"/>
              <a:ext cx="293972" cy="317473"/>
            </a:xfrm>
            <a:prstGeom prst="ellipse">
              <a:avLst/>
            </a:prstGeom>
            <a:solidFill>
              <a:srgbClr val="FFFF00"/>
            </a:solidFill>
            <a:ln w="25400">
              <a:solidFill>
                <a:srgbClr val="00609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Oval 5"/>
            <p:cNvSpPr/>
            <p:nvPr/>
          </p:nvSpPr>
          <p:spPr>
            <a:xfrm>
              <a:off x="928486" y="2386468"/>
              <a:ext cx="293972" cy="317473"/>
            </a:xfrm>
            <a:prstGeom prst="ellipse">
              <a:avLst/>
            </a:prstGeom>
            <a:solidFill>
              <a:schemeClr val="accent2">
                <a:lumMod val="40000"/>
                <a:lumOff val="60000"/>
              </a:schemeClr>
            </a:solidFill>
            <a:ln w="25400">
              <a:solidFill>
                <a:srgbClr val="00609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1139680" y="1974472"/>
              <a:ext cx="293972" cy="317473"/>
            </a:xfrm>
            <a:prstGeom prst="ellipse">
              <a:avLst/>
            </a:prstGeom>
            <a:solidFill>
              <a:srgbClr val="CCFFCC"/>
            </a:solidFill>
            <a:ln w="25400">
              <a:solidFill>
                <a:srgbClr val="00609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2150944" y="2350736"/>
              <a:ext cx="293972" cy="317473"/>
            </a:xfrm>
            <a:prstGeom prst="ellipse">
              <a:avLst/>
            </a:prstGeom>
            <a:solidFill>
              <a:srgbClr val="FF0000"/>
            </a:solidFill>
            <a:ln w="25400">
              <a:solidFill>
                <a:srgbClr val="00609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2350380" y="1938739"/>
              <a:ext cx="293972" cy="317473"/>
            </a:xfrm>
            <a:prstGeom prst="ellipse">
              <a:avLst/>
            </a:prstGeom>
            <a:solidFill>
              <a:srgbClr val="EDF3FA"/>
            </a:solidFill>
            <a:ln w="25400">
              <a:solidFill>
                <a:srgbClr val="00609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2643886" y="2467403"/>
              <a:ext cx="293972" cy="317473"/>
            </a:xfrm>
            <a:prstGeom prst="ellipse">
              <a:avLst/>
            </a:prstGeom>
            <a:solidFill>
              <a:srgbClr val="00FF00"/>
            </a:solidFill>
            <a:ln w="25400">
              <a:solidFill>
                <a:srgbClr val="00609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3066741" y="2431671"/>
              <a:ext cx="293972" cy="317473"/>
            </a:xfrm>
            <a:prstGeom prst="ellipse">
              <a:avLst/>
            </a:prstGeom>
            <a:solidFill>
              <a:srgbClr val="FF6600"/>
            </a:solidFill>
            <a:ln w="25400">
              <a:solidFill>
                <a:srgbClr val="00609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491081" y="2384181"/>
              <a:ext cx="293972" cy="317473"/>
            </a:xfrm>
            <a:prstGeom prst="ellipse">
              <a:avLst/>
            </a:prstGeom>
            <a:solidFill>
              <a:srgbClr val="00609F"/>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4" name="Straight Connector 13"/>
            <p:cNvCxnSpPr>
              <a:stCxn id="7" idx="6"/>
              <a:endCxn id="8" idx="2"/>
            </p:cNvCxnSpPr>
            <p:nvPr/>
          </p:nvCxnSpPr>
          <p:spPr>
            <a:xfrm>
              <a:off x="1433652" y="2133209"/>
              <a:ext cx="717292" cy="376264"/>
            </a:xfrm>
            <a:prstGeom prst="line">
              <a:avLst/>
            </a:prstGeom>
            <a:ln>
              <a:solidFill>
                <a:srgbClr val="CBD3D3"/>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a:stCxn id="9" idx="3"/>
              <a:endCxn id="8" idx="7"/>
            </p:cNvCxnSpPr>
            <p:nvPr/>
          </p:nvCxnSpPr>
          <p:spPr>
            <a:xfrm>
              <a:off x="2393431" y="2209719"/>
              <a:ext cx="8434" cy="187510"/>
            </a:xfrm>
            <a:prstGeom prst="line">
              <a:avLst/>
            </a:prstGeom>
            <a:ln>
              <a:solidFill>
                <a:srgbClr val="CBD3D3"/>
              </a:solidFill>
            </a:ln>
            <a:effectLst/>
          </p:spPr>
          <p:style>
            <a:lnRef idx="2">
              <a:schemeClr val="accent1"/>
            </a:lnRef>
            <a:fillRef idx="0">
              <a:schemeClr val="accent1"/>
            </a:fillRef>
            <a:effectRef idx="1">
              <a:schemeClr val="accent1"/>
            </a:effectRef>
            <a:fontRef idx="minor">
              <a:schemeClr val="tx1"/>
            </a:fontRef>
          </p:style>
        </p:cxnSp>
        <p:cxnSp>
          <p:nvCxnSpPr>
            <p:cNvPr id="23" name="Straight Connector 22"/>
            <p:cNvCxnSpPr>
              <a:stCxn id="11" idx="3"/>
              <a:endCxn id="10" idx="6"/>
            </p:cNvCxnSpPr>
            <p:nvPr/>
          </p:nvCxnSpPr>
          <p:spPr>
            <a:xfrm flipH="1" flipV="1">
              <a:off x="2937858" y="2626140"/>
              <a:ext cx="171934" cy="76511"/>
            </a:xfrm>
            <a:prstGeom prst="line">
              <a:avLst/>
            </a:prstGeom>
            <a:ln>
              <a:solidFill>
                <a:srgbClr val="CBD3D3"/>
              </a:solidFill>
            </a:ln>
            <a:effectLst/>
          </p:spPr>
          <p:style>
            <a:lnRef idx="2">
              <a:schemeClr val="accent1"/>
            </a:lnRef>
            <a:fillRef idx="0">
              <a:schemeClr val="accent1"/>
            </a:fillRef>
            <a:effectRef idx="1">
              <a:schemeClr val="accent1"/>
            </a:effectRef>
            <a:fontRef idx="minor">
              <a:schemeClr val="tx1"/>
            </a:fontRef>
          </p:style>
        </p:cxnSp>
        <p:cxnSp>
          <p:nvCxnSpPr>
            <p:cNvPr id="27" name="Straight Connector 26"/>
            <p:cNvCxnSpPr>
              <a:stCxn id="8" idx="5"/>
              <a:endCxn id="10" idx="2"/>
            </p:cNvCxnSpPr>
            <p:nvPr/>
          </p:nvCxnSpPr>
          <p:spPr>
            <a:xfrm>
              <a:off x="2401865" y="2621716"/>
              <a:ext cx="242021" cy="4424"/>
            </a:xfrm>
            <a:prstGeom prst="line">
              <a:avLst/>
            </a:prstGeom>
            <a:ln>
              <a:solidFill>
                <a:srgbClr val="CBD3D3"/>
              </a:solidFill>
            </a:ln>
            <a:effectLst/>
          </p:spPr>
          <p:style>
            <a:lnRef idx="2">
              <a:schemeClr val="accent1"/>
            </a:lnRef>
            <a:fillRef idx="0">
              <a:schemeClr val="accent1"/>
            </a:fillRef>
            <a:effectRef idx="1">
              <a:schemeClr val="accent1"/>
            </a:effectRef>
            <a:fontRef idx="minor">
              <a:schemeClr val="tx1"/>
            </a:fontRef>
          </p:style>
        </p:cxnSp>
        <p:cxnSp>
          <p:nvCxnSpPr>
            <p:cNvPr id="30" name="Straight Connector 29"/>
            <p:cNvCxnSpPr>
              <a:stCxn id="7" idx="2"/>
              <a:endCxn id="5" idx="6"/>
            </p:cNvCxnSpPr>
            <p:nvPr/>
          </p:nvCxnSpPr>
          <p:spPr>
            <a:xfrm flipH="1" flipV="1">
              <a:off x="823121" y="2122365"/>
              <a:ext cx="316559" cy="10844"/>
            </a:xfrm>
            <a:prstGeom prst="line">
              <a:avLst/>
            </a:prstGeom>
            <a:ln>
              <a:solidFill>
                <a:srgbClr val="CBD3D3"/>
              </a:solidFill>
            </a:ln>
            <a:effectLst/>
          </p:spPr>
          <p:style>
            <a:lnRef idx="2">
              <a:schemeClr val="accent1"/>
            </a:lnRef>
            <a:fillRef idx="0">
              <a:schemeClr val="accent1"/>
            </a:fillRef>
            <a:effectRef idx="1">
              <a:schemeClr val="accent1"/>
            </a:effectRef>
            <a:fontRef idx="minor">
              <a:schemeClr val="tx1"/>
            </a:fontRef>
          </p:style>
        </p:cxnSp>
        <p:cxnSp>
          <p:nvCxnSpPr>
            <p:cNvPr id="33" name="Straight Connector 32"/>
            <p:cNvCxnSpPr>
              <a:stCxn id="7" idx="3"/>
              <a:endCxn id="6" idx="0"/>
            </p:cNvCxnSpPr>
            <p:nvPr/>
          </p:nvCxnSpPr>
          <p:spPr>
            <a:xfrm flipH="1">
              <a:off x="1075472" y="2245452"/>
              <a:ext cx="107259" cy="141016"/>
            </a:xfrm>
            <a:prstGeom prst="line">
              <a:avLst/>
            </a:prstGeom>
            <a:ln>
              <a:solidFill>
                <a:srgbClr val="CBD3D3"/>
              </a:solidFill>
            </a:ln>
            <a:effectLst/>
          </p:spPr>
          <p:style>
            <a:lnRef idx="2">
              <a:schemeClr val="accent1"/>
            </a:lnRef>
            <a:fillRef idx="0">
              <a:schemeClr val="accent1"/>
            </a:fillRef>
            <a:effectRef idx="1">
              <a:schemeClr val="accent1"/>
            </a:effectRef>
            <a:fontRef idx="minor">
              <a:schemeClr val="tx1"/>
            </a:fontRef>
          </p:style>
        </p:cxnSp>
        <p:cxnSp>
          <p:nvCxnSpPr>
            <p:cNvPr id="36" name="Straight Connector 35"/>
            <p:cNvCxnSpPr>
              <a:stCxn id="5" idx="3"/>
              <a:endCxn id="12" idx="0"/>
            </p:cNvCxnSpPr>
            <p:nvPr/>
          </p:nvCxnSpPr>
          <p:spPr>
            <a:xfrm>
              <a:off x="572200" y="2234608"/>
              <a:ext cx="65867" cy="149573"/>
            </a:xfrm>
            <a:prstGeom prst="line">
              <a:avLst/>
            </a:prstGeom>
            <a:ln>
              <a:solidFill>
                <a:srgbClr val="CBD3D3"/>
              </a:solidFill>
            </a:ln>
            <a:effectLst/>
          </p:spPr>
          <p:style>
            <a:lnRef idx="2">
              <a:schemeClr val="accent1"/>
            </a:lnRef>
            <a:fillRef idx="0">
              <a:schemeClr val="accent1"/>
            </a:fillRef>
            <a:effectRef idx="1">
              <a:schemeClr val="accent1"/>
            </a:effectRef>
            <a:fontRef idx="minor">
              <a:schemeClr val="tx1"/>
            </a:fontRef>
          </p:style>
        </p:cxnSp>
        <p:cxnSp>
          <p:nvCxnSpPr>
            <p:cNvPr id="39" name="Straight Connector 38"/>
            <p:cNvCxnSpPr>
              <a:stCxn id="6" idx="1"/>
              <a:endCxn id="5" idx="5"/>
            </p:cNvCxnSpPr>
            <p:nvPr/>
          </p:nvCxnSpPr>
          <p:spPr>
            <a:xfrm flipH="1" flipV="1">
              <a:off x="780070" y="2234608"/>
              <a:ext cx="191467" cy="198353"/>
            </a:xfrm>
            <a:prstGeom prst="line">
              <a:avLst/>
            </a:prstGeom>
            <a:ln>
              <a:solidFill>
                <a:srgbClr val="CBD3D3"/>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p:cNvCxnSpPr>
              <a:stCxn id="9" idx="5"/>
              <a:endCxn id="10" idx="0"/>
            </p:cNvCxnSpPr>
            <p:nvPr/>
          </p:nvCxnSpPr>
          <p:spPr>
            <a:xfrm>
              <a:off x="2601301" y="2209719"/>
              <a:ext cx="189571" cy="257684"/>
            </a:xfrm>
            <a:prstGeom prst="line">
              <a:avLst/>
            </a:prstGeom>
            <a:ln>
              <a:solidFill>
                <a:srgbClr val="CBD3D3"/>
              </a:solidFill>
            </a:ln>
            <a:effectLst/>
          </p:spPr>
          <p:style>
            <a:lnRef idx="2">
              <a:schemeClr val="accent1"/>
            </a:lnRef>
            <a:fillRef idx="0">
              <a:schemeClr val="accent1"/>
            </a:fillRef>
            <a:effectRef idx="1">
              <a:schemeClr val="accent1"/>
            </a:effectRef>
            <a:fontRef idx="minor">
              <a:schemeClr val="tx1"/>
            </a:fontRef>
          </p:style>
        </p:cxnSp>
      </p:grpSp>
      <p:grpSp>
        <p:nvGrpSpPr>
          <p:cNvPr id="141" name="Group 140"/>
          <p:cNvGrpSpPr/>
          <p:nvPr/>
        </p:nvGrpSpPr>
        <p:grpSpPr>
          <a:xfrm>
            <a:off x="6076088" y="1574008"/>
            <a:ext cx="2869632" cy="846137"/>
            <a:chOff x="502374" y="3172899"/>
            <a:chExt cx="2869632" cy="846137"/>
          </a:xfrm>
        </p:grpSpPr>
        <p:sp>
          <p:nvSpPr>
            <p:cNvPr id="60" name="Oval 59"/>
            <p:cNvSpPr/>
            <p:nvPr/>
          </p:nvSpPr>
          <p:spPr>
            <a:xfrm>
              <a:off x="540442" y="3197788"/>
              <a:ext cx="293972" cy="317473"/>
            </a:xfrm>
            <a:prstGeom prst="ellipse">
              <a:avLst/>
            </a:prstGeom>
            <a:solidFill>
              <a:srgbClr val="00609F"/>
            </a:solidFill>
            <a:ln w="25400">
              <a:solidFill>
                <a:srgbClr val="00609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Oval 60"/>
            <p:cNvSpPr/>
            <p:nvPr/>
          </p:nvSpPr>
          <p:spPr>
            <a:xfrm>
              <a:off x="939779" y="3620628"/>
              <a:ext cx="293972" cy="317473"/>
            </a:xfrm>
            <a:prstGeom prst="ellipse">
              <a:avLst/>
            </a:prstGeom>
            <a:solidFill>
              <a:schemeClr val="accent2">
                <a:lumMod val="40000"/>
                <a:lumOff val="60000"/>
              </a:schemeClr>
            </a:solidFill>
            <a:ln w="25400">
              <a:solidFill>
                <a:srgbClr val="00609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Oval 61"/>
            <p:cNvSpPr/>
            <p:nvPr/>
          </p:nvSpPr>
          <p:spPr>
            <a:xfrm>
              <a:off x="1150973" y="3208632"/>
              <a:ext cx="293972" cy="317473"/>
            </a:xfrm>
            <a:prstGeom prst="ellipse">
              <a:avLst/>
            </a:prstGeom>
            <a:solidFill>
              <a:srgbClr val="CCFFCC"/>
            </a:solidFill>
            <a:ln w="25400">
              <a:solidFill>
                <a:srgbClr val="00609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Oval 62"/>
            <p:cNvSpPr/>
            <p:nvPr/>
          </p:nvSpPr>
          <p:spPr>
            <a:xfrm>
              <a:off x="2162237" y="3584896"/>
              <a:ext cx="293972" cy="317473"/>
            </a:xfrm>
            <a:prstGeom prst="ellipse">
              <a:avLst/>
            </a:prstGeom>
            <a:solidFill>
              <a:srgbClr val="FF0000"/>
            </a:solidFill>
            <a:ln w="25400">
              <a:solidFill>
                <a:srgbClr val="00609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 name="Oval 63"/>
            <p:cNvSpPr/>
            <p:nvPr/>
          </p:nvSpPr>
          <p:spPr>
            <a:xfrm>
              <a:off x="2361673" y="3172899"/>
              <a:ext cx="293972" cy="317473"/>
            </a:xfrm>
            <a:prstGeom prst="ellipse">
              <a:avLst/>
            </a:prstGeom>
            <a:solidFill>
              <a:srgbClr val="FF0000"/>
            </a:solidFill>
            <a:ln w="25400">
              <a:solidFill>
                <a:srgbClr val="00609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Oval 64"/>
            <p:cNvSpPr/>
            <p:nvPr/>
          </p:nvSpPr>
          <p:spPr>
            <a:xfrm>
              <a:off x="2655179" y="3701563"/>
              <a:ext cx="293972" cy="317473"/>
            </a:xfrm>
            <a:prstGeom prst="ellipse">
              <a:avLst/>
            </a:prstGeom>
            <a:solidFill>
              <a:srgbClr val="00FF00"/>
            </a:solidFill>
            <a:ln w="25400">
              <a:solidFill>
                <a:srgbClr val="00609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6" name="Oval 65"/>
            <p:cNvSpPr/>
            <p:nvPr/>
          </p:nvSpPr>
          <p:spPr>
            <a:xfrm>
              <a:off x="3078034" y="3665831"/>
              <a:ext cx="293972" cy="317473"/>
            </a:xfrm>
            <a:prstGeom prst="ellipse">
              <a:avLst/>
            </a:prstGeom>
            <a:solidFill>
              <a:srgbClr val="FF6600"/>
            </a:solidFill>
            <a:ln w="25400">
              <a:solidFill>
                <a:srgbClr val="00609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 name="Oval 66"/>
            <p:cNvSpPr/>
            <p:nvPr/>
          </p:nvSpPr>
          <p:spPr>
            <a:xfrm>
              <a:off x="502374" y="3618341"/>
              <a:ext cx="293972" cy="317473"/>
            </a:xfrm>
            <a:prstGeom prst="ellipse">
              <a:avLst/>
            </a:prstGeom>
            <a:solidFill>
              <a:srgbClr val="00609F"/>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8" name="Straight Connector 67"/>
            <p:cNvCxnSpPr>
              <a:stCxn id="62" idx="6"/>
              <a:endCxn id="63" idx="2"/>
            </p:cNvCxnSpPr>
            <p:nvPr/>
          </p:nvCxnSpPr>
          <p:spPr>
            <a:xfrm>
              <a:off x="1444945" y="3367369"/>
              <a:ext cx="717292" cy="376264"/>
            </a:xfrm>
            <a:prstGeom prst="line">
              <a:avLst/>
            </a:prstGeom>
            <a:ln>
              <a:solidFill>
                <a:srgbClr val="CBD3D3"/>
              </a:solidFill>
            </a:ln>
            <a:effectLst/>
          </p:spPr>
          <p:style>
            <a:lnRef idx="2">
              <a:schemeClr val="accent1"/>
            </a:lnRef>
            <a:fillRef idx="0">
              <a:schemeClr val="accent1"/>
            </a:fillRef>
            <a:effectRef idx="1">
              <a:schemeClr val="accent1"/>
            </a:effectRef>
            <a:fontRef idx="minor">
              <a:schemeClr val="tx1"/>
            </a:fontRef>
          </p:style>
        </p:cxnSp>
        <p:cxnSp>
          <p:nvCxnSpPr>
            <p:cNvPr id="69" name="Straight Connector 68"/>
            <p:cNvCxnSpPr>
              <a:stCxn id="64" idx="3"/>
              <a:endCxn id="63" idx="7"/>
            </p:cNvCxnSpPr>
            <p:nvPr/>
          </p:nvCxnSpPr>
          <p:spPr>
            <a:xfrm>
              <a:off x="2404724" y="3443879"/>
              <a:ext cx="8434" cy="187510"/>
            </a:xfrm>
            <a:prstGeom prst="line">
              <a:avLst/>
            </a:prstGeom>
            <a:ln>
              <a:solidFill>
                <a:srgbClr val="CBD3D3"/>
              </a:solidFill>
            </a:ln>
            <a:effectLst/>
          </p:spPr>
          <p:style>
            <a:lnRef idx="2">
              <a:schemeClr val="accent1"/>
            </a:lnRef>
            <a:fillRef idx="0">
              <a:schemeClr val="accent1"/>
            </a:fillRef>
            <a:effectRef idx="1">
              <a:schemeClr val="accent1"/>
            </a:effectRef>
            <a:fontRef idx="minor">
              <a:schemeClr val="tx1"/>
            </a:fontRef>
          </p:style>
        </p:cxnSp>
        <p:cxnSp>
          <p:nvCxnSpPr>
            <p:cNvPr id="70" name="Straight Connector 69"/>
            <p:cNvCxnSpPr>
              <a:stCxn id="66" idx="3"/>
              <a:endCxn id="65" idx="6"/>
            </p:cNvCxnSpPr>
            <p:nvPr/>
          </p:nvCxnSpPr>
          <p:spPr>
            <a:xfrm flipH="1" flipV="1">
              <a:off x="2949151" y="3860300"/>
              <a:ext cx="171934" cy="76511"/>
            </a:xfrm>
            <a:prstGeom prst="line">
              <a:avLst/>
            </a:prstGeom>
            <a:ln>
              <a:solidFill>
                <a:srgbClr val="CBD3D3"/>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p:cNvCxnSpPr>
              <a:stCxn id="63" idx="5"/>
              <a:endCxn id="65" idx="2"/>
            </p:cNvCxnSpPr>
            <p:nvPr/>
          </p:nvCxnSpPr>
          <p:spPr>
            <a:xfrm>
              <a:off x="2413158" y="3855876"/>
              <a:ext cx="242021" cy="4424"/>
            </a:xfrm>
            <a:prstGeom prst="line">
              <a:avLst/>
            </a:prstGeom>
            <a:ln>
              <a:solidFill>
                <a:srgbClr val="CBD3D3"/>
              </a:solidFill>
            </a:ln>
            <a:effectLst/>
          </p:spPr>
          <p:style>
            <a:lnRef idx="2">
              <a:schemeClr val="accent1"/>
            </a:lnRef>
            <a:fillRef idx="0">
              <a:schemeClr val="accent1"/>
            </a:fillRef>
            <a:effectRef idx="1">
              <a:schemeClr val="accent1"/>
            </a:effectRef>
            <a:fontRef idx="minor">
              <a:schemeClr val="tx1"/>
            </a:fontRef>
          </p:style>
        </p:cxnSp>
        <p:cxnSp>
          <p:nvCxnSpPr>
            <p:cNvPr id="72" name="Straight Connector 71"/>
            <p:cNvCxnSpPr>
              <a:stCxn id="62" idx="2"/>
              <a:endCxn id="60" idx="6"/>
            </p:cNvCxnSpPr>
            <p:nvPr/>
          </p:nvCxnSpPr>
          <p:spPr>
            <a:xfrm flipH="1" flipV="1">
              <a:off x="834414" y="3356525"/>
              <a:ext cx="316559" cy="10844"/>
            </a:xfrm>
            <a:prstGeom prst="line">
              <a:avLst/>
            </a:prstGeom>
            <a:ln>
              <a:solidFill>
                <a:srgbClr val="CBD3D3"/>
              </a:solidFill>
            </a:ln>
            <a:effectLst/>
          </p:spPr>
          <p:style>
            <a:lnRef idx="2">
              <a:schemeClr val="accent1"/>
            </a:lnRef>
            <a:fillRef idx="0">
              <a:schemeClr val="accent1"/>
            </a:fillRef>
            <a:effectRef idx="1">
              <a:schemeClr val="accent1"/>
            </a:effectRef>
            <a:fontRef idx="minor">
              <a:schemeClr val="tx1"/>
            </a:fontRef>
          </p:style>
        </p:cxnSp>
        <p:cxnSp>
          <p:nvCxnSpPr>
            <p:cNvPr id="73" name="Straight Connector 72"/>
            <p:cNvCxnSpPr>
              <a:stCxn id="62" idx="3"/>
              <a:endCxn id="61" idx="0"/>
            </p:cNvCxnSpPr>
            <p:nvPr/>
          </p:nvCxnSpPr>
          <p:spPr>
            <a:xfrm flipH="1">
              <a:off x="1086765" y="3479612"/>
              <a:ext cx="107259" cy="141016"/>
            </a:xfrm>
            <a:prstGeom prst="line">
              <a:avLst/>
            </a:prstGeom>
            <a:ln>
              <a:solidFill>
                <a:srgbClr val="CBD3D3"/>
              </a:solidFill>
            </a:ln>
            <a:effectLst/>
          </p:spPr>
          <p:style>
            <a:lnRef idx="2">
              <a:schemeClr val="accent1"/>
            </a:lnRef>
            <a:fillRef idx="0">
              <a:schemeClr val="accent1"/>
            </a:fillRef>
            <a:effectRef idx="1">
              <a:schemeClr val="accent1"/>
            </a:effectRef>
            <a:fontRef idx="minor">
              <a:schemeClr val="tx1"/>
            </a:fontRef>
          </p:style>
        </p:cxnSp>
        <p:cxnSp>
          <p:nvCxnSpPr>
            <p:cNvPr id="74" name="Straight Connector 73"/>
            <p:cNvCxnSpPr>
              <a:stCxn id="60" idx="3"/>
              <a:endCxn id="67" idx="0"/>
            </p:cNvCxnSpPr>
            <p:nvPr/>
          </p:nvCxnSpPr>
          <p:spPr>
            <a:xfrm>
              <a:off x="583493" y="3468768"/>
              <a:ext cx="65867" cy="149573"/>
            </a:xfrm>
            <a:prstGeom prst="line">
              <a:avLst/>
            </a:prstGeom>
            <a:ln>
              <a:solidFill>
                <a:srgbClr val="CBD3D3"/>
              </a:solidFill>
            </a:ln>
            <a:effectLst/>
          </p:spPr>
          <p:style>
            <a:lnRef idx="2">
              <a:schemeClr val="accent1"/>
            </a:lnRef>
            <a:fillRef idx="0">
              <a:schemeClr val="accent1"/>
            </a:fillRef>
            <a:effectRef idx="1">
              <a:schemeClr val="accent1"/>
            </a:effectRef>
            <a:fontRef idx="minor">
              <a:schemeClr val="tx1"/>
            </a:fontRef>
          </p:style>
        </p:cxnSp>
        <p:cxnSp>
          <p:nvCxnSpPr>
            <p:cNvPr id="75" name="Straight Connector 74"/>
            <p:cNvCxnSpPr>
              <a:stCxn id="61" idx="1"/>
              <a:endCxn id="60" idx="5"/>
            </p:cNvCxnSpPr>
            <p:nvPr/>
          </p:nvCxnSpPr>
          <p:spPr>
            <a:xfrm flipH="1" flipV="1">
              <a:off x="791363" y="3468768"/>
              <a:ext cx="191467" cy="198353"/>
            </a:xfrm>
            <a:prstGeom prst="line">
              <a:avLst/>
            </a:prstGeom>
            <a:ln>
              <a:solidFill>
                <a:srgbClr val="CBD3D3"/>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p:cNvCxnSpPr>
              <a:stCxn id="64" idx="5"/>
              <a:endCxn id="65" idx="0"/>
            </p:cNvCxnSpPr>
            <p:nvPr/>
          </p:nvCxnSpPr>
          <p:spPr>
            <a:xfrm>
              <a:off x="2612594" y="3443879"/>
              <a:ext cx="189571" cy="257684"/>
            </a:xfrm>
            <a:prstGeom prst="line">
              <a:avLst/>
            </a:prstGeom>
            <a:ln>
              <a:solidFill>
                <a:srgbClr val="CBD3D3"/>
              </a:solidFill>
            </a:ln>
            <a:effectLst/>
          </p:spPr>
          <p:style>
            <a:lnRef idx="2">
              <a:schemeClr val="accent1"/>
            </a:lnRef>
            <a:fillRef idx="0">
              <a:schemeClr val="accent1"/>
            </a:fillRef>
            <a:effectRef idx="1">
              <a:schemeClr val="accent1"/>
            </a:effectRef>
            <a:fontRef idx="minor">
              <a:schemeClr val="tx1"/>
            </a:fontRef>
          </p:style>
        </p:cxnSp>
      </p:grpSp>
      <p:grpSp>
        <p:nvGrpSpPr>
          <p:cNvPr id="142" name="Group 141"/>
          <p:cNvGrpSpPr/>
          <p:nvPr/>
        </p:nvGrpSpPr>
        <p:grpSpPr>
          <a:xfrm>
            <a:off x="219688" y="2866504"/>
            <a:ext cx="2869632" cy="846137"/>
            <a:chOff x="537185" y="4418815"/>
            <a:chExt cx="2869632" cy="846137"/>
          </a:xfrm>
        </p:grpSpPr>
        <p:sp>
          <p:nvSpPr>
            <p:cNvPr id="77" name="Oval 76"/>
            <p:cNvSpPr/>
            <p:nvPr/>
          </p:nvSpPr>
          <p:spPr>
            <a:xfrm>
              <a:off x="575253" y="4443704"/>
              <a:ext cx="293972" cy="317473"/>
            </a:xfrm>
            <a:prstGeom prst="ellipse">
              <a:avLst/>
            </a:prstGeom>
            <a:solidFill>
              <a:srgbClr val="00609F"/>
            </a:solidFill>
            <a:ln w="25400">
              <a:solidFill>
                <a:srgbClr val="00609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8" name="Oval 77"/>
            <p:cNvSpPr/>
            <p:nvPr/>
          </p:nvSpPr>
          <p:spPr>
            <a:xfrm>
              <a:off x="974590" y="4866544"/>
              <a:ext cx="293972" cy="317473"/>
            </a:xfrm>
            <a:prstGeom prst="ellipse">
              <a:avLst/>
            </a:prstGeom>
            <a:solidFill>
              <a:schemeClr val="accent2">
                <a:lumMod val="40000"/>
                <a:lumOff val="60000"/>
              </a:schemeClr>
            </a:solidFill>
            <a:ln w="25400">
              <a:solidFill>
                <a:srgbClr val="00609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9" name="Oval 78"/>
            <p:cNvSpPr/>
            <p:nvPr/>
          </p:nvSpPr>
          <p:spPr>
            <a:xfrm>
              <a:off x="1185784" y="4454548"/>
              <a:ext cx="293972" cy="317473"/>
            </a:xfrm>
            <a:prstGeom prst="ellipse">
              <a:avLst/>
            </a:prstGeom>
            <a:solidFill>
              <a:srgbClr val="AFA5F9"/>
            </a:solidFill>
            <a:ln w="25400">
              <a:solidFill>
                <a:srgbClr val="00609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Oval 79"/>
            <p:cNvSpPr/>
            <p:nvPr/>
          </p:nvSpPr>
          <p:spPr>
            <a:xfrm>
              <a:off x="2197048" y="4830812"/>
              <a:ext cx="293972" cy="317473"/>
            </a:xfrm>
            <a:prstGeom prst="ellipse">
              <a:avLst/>
            </a:prstGeom>
            <a:solidFill>
              <a:srgbClr val="FF0000"/>
            </a:solidFill>
            <a:ln w="25400">
              <a:solidFill>
                <a:srgbClr val="00609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Oval 80"/>
            <p:cNvSpPr/>
            <p:nvPr/>
          </p:nvSpPr>
          <p:spPr>
            <a:xfrm>
              <a:off x="2396484" y="4418815"/>
              <a:ext cx="293972" cy="317473"/>
            </a:xfrm>
            <a:prstGeom prst="ellipse">
              <a:avLst/>
            </a:prstGeom>
            <a:solidFill>
              <a:srgbClr val="FF0000"/>
            </a:solidFill>
            <a:ln w="25400">
              <a:solidFill>
                <a:srgbClr val="00609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2" name="Oval 81"/>
            <p:cNvSpPr/>
            <p:nvPr/>
          </p:nvSpPr>
          <p:spPr>
            <a:xfrm>
              <a:off x="2689990" y="4947479"/>
              <a:ext cx="293972" cy="317473"/>
            </a:xfrm>
            <a:prstGeom prst="ellipse">
              <a:avLst/>
            </a:prstGeom>
            <a:solidFill>
              <a:srgbClr val="FF0000"/>
            </a:solidFill>
            <a:ln w="25400">
              <a:solidFill>
                <a:srgbClr val="00609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3" name="Oval 82"/>
            <p:cNvSpPr/>
            <p:nvPr/>
          </p:nvSpPr>
          <p:spPr>
            <a:xfrm>
              <a:off x="3112845" y="4911747"/>
              <a:ext cx="293972" cy="317473"/>
            </a:xfrm>
            <a:prstGeom prst="ellipse">
              <a:avLst/>
            </a:prstGeom>
            <a:solidFill>
              <a:srgbClr val="FF6600"/>
            </a:solidFill>
            <a:ln w="25400">
              <a:solidFill>
                <a:srgbClr val="00609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4" name="Oval 83"/>
            <p:cNvSpPr/>
            <p:nvPr/>
          </p:nvSpPr>
          <p:spPr>
            <a:xfrm>
              <a:off x="537185" y="4864257"/>
              <a:ext cx="293972" cy="317473"/>
            </a:xfrm>
            <a:prstGeom prst="ellipse">
              <a:avLst/>
            </a:prstGeom>
            <a:solidFill>
              <a:srgbClr val="00609F"/>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5" name="Straight Connector 84"/>
            <p:cNvCxnSpPr>
              <a:stCxn id="79" idx="6"/>
              <a:endCxn id="80" idx="2"/>
            </p:cNvCxnSpPr>
            <p:nvPr/>
          </p:nvCxnSpPr>
          <p:spPr>
            <a:xfrm>
              <a:off x="1479756" y="4613285"/>
              <a:ext cx="717292" cy="376264"/>
            </a:xfrm>
            <a:prstGeom prst="line">
              <a:avLst/>
            </a:prstGeom>
            <a:ln>
              <a:solidFill>
                <a:srgbClr val="CBD3D3"/>
              </a:solidFill>
            </a:ln>
            <a:effectLst/>
          </p:spPr>
          <p:style>
            <a:lnRef idx="2">
              <a:schemeClr val="accent1"/>
            </a:lnRef>
            <a:fillRef idx="0">
              <a:schemeClr val="accent1"/>
            </a:fillRef>
            <a:effectRef idx="1">
              <a:schemeClr val="accent1"/>
            </a:effectRef>
            <a:fontRef idx="minor">
              <a:schemeClr val="tx1"/>
            </a:fontRef>
          </p:style>
        </p:cxnSp>
        <p:cxnSp>
          <p:nvCxnSpPr>
            <p:cNvPr id="86" name="Straight Connector 85"/>
            <p:cNvCxnSpPr>
              <a:stCxn id="81" idx="3"/>
              <a:endCxn id="80" idx="7"/>
            </p:cNvCxnSpPr>
            <p:nvPr/>
          </p:nvCxnSpPr>
          <p:spPr>
            <a:xfrm>
              <a:off x="2439535" y="4689795"/>
              <a:ext cx="8434" cy="187510"/>
            </a:xfrm>
            <a:prstGeom prst="line">
              <a:avLst/>
            </a:prstGeom>
            <a:ln>
              <a:solidFill>
                <a:srgbClr val="CBD3D3"/>
              </a:solidFill>
            </a:ln>
            <a:effectLst/>
          </p:spPr>
          <p:style>
            <a:lnRef idx="2">
              <a:schemeClr val="accent1"/>
            </a:lnRef>
            <a:fillRef idx="0">
              <a:schemeClr val="accent1"/>
            </a:fillRef>
            <a:effectRef idx="1">
              <a:schemeClr val="accent1"/>
            </a:effectRef>
            <a:fontRef idx="minor">
              <a:schemeClr val="tx1"/>
            </a:fontRef>
          </p:style>
        </p:cxnSp>
        <p:cxnSp>
          <p:nvCxnSpPr>
            <p:cNvPr id="87" name="Straight Connector 86"/>
            <p:cNvCxnSpPr>
              <a:stCxn id="83" idx="3"/>
              <a:endCxn id="82" idx="6"/>
            </p:cNvCxnSpPr>
            <p:nvPr/>
          </p:nvCxnSpPr>
          <p:spPr>
            <a:xfrm flipH="1" flipV="1">
              <a:off x="2983962" y="5106216"/>
              <a:ext cx="171934" cy="76511"/>
            </a:xfrm>
            <a:prstGeom prst="line">
              <a:avLst/>
            </a:prstGeom>
            <a:ln>
              <a:solidFill>
                <a:srgbClr val="CBD3D3"/>
              </a:solidFill>
            </a:ln>
            <a:effectLst/>
          </p:spPr>
          <p:style>
            <a:lnRef idx="2">
              <a:schemeClr val="accent1"/>
            </a:lnRef>
            <a:fillRef idx="0">
              <a:schemeClr val="accent1"/>
            </a:fillRef>
            <a:effectRef idx="1">
              <a:schemeClr val="accent1"/>
            </a:effectRef>
            <a:fontRef idx="minor">
              <a:schemeClr val="tx1"/>
            </a:fontRef>
          </p:style>
        </p:cxnSp>
        <p:cxnSp>
          <p:nvCxnSpPr>
            <p:cNvPr id="88" name="Straight Connector 87"/>
            <p:cNvCxnSpPr>
              <a:stCxn id="80" idx="5"/>
              <a:endCxn id="82" idx="2"/>
            </p:cNvCxnSpPr>
            <p:nvPr/>
          </p:nvCxnSpPr>
          <p:spPr>
            <a:xfrm>
              <a:off x="2447969" y="5101792"/>
              <a:ext cx="242021" cy="4424"/>
            </a:xfrm>
            <a:prstGeom prst="line">
              <a:avLst/>
            </a:prstGeom>
            <a:ln>
              <a:solidFill>
                <a:srgbClr val="CBD3D3"/>
              </a:solidFill>
            </a:ln>
            <a:effectLst/>
          </p:spPr>
          <p:style>
            <a:lnRef idx="2">
              <a:schemeClr val="accent1"/>
            </a:lnRef>
            <a:fillRef idx="0">
              <a:schemeClr val="accent1"/>
            </a:fillRef>
            <a:effectRef idx="1">
              <a:schemeClr val="accent1"/>
            </a:effectRef>
            <a:fontRef idx="minor">
              <a:schemeClr val="tx1"/>
            </a:fontRef>
          </p:style>
        </p:cxnSp>
        <p:cxnSp>
          <p:nvCxnSpPr>
            <p:cNvPr id="89" name="Straight Connector 88"/>
            <p:cNvCxnSpPr>
              <a:stCxn id="79" idx="2"/>
              <a:endCxn id="77" idx="6"/>
            </p:cNvCxnSpPr>
            <p:nvPr/>
          </p:nvCxnSpPr>
          <p:spPr>
            <a:xfrm flipH="1" flipV="1">
              <a:off x="869225" y="4602441"/>
              <a:ext cx="316559" cy="10844"/>
            </a:xfrm>
            <a:prstGeom prst="line">
              <a:avLst/>
            </a:prstGeom>
            <a:ln>
              <a:solidFill>
                <a:srgbClr val="CBD3D3"/>
              </a:solidFill>
            </a:ln>
            <a:effectLst/>
          </p:spPr>
          <p:style>
            <a:lnRef idx="2">
              <a:schemeClr val="accent1"/>
            </a:lnRef>
            <a:fillRef idx="0">
              <a:schemeClr val="accent1"/>
            </a:fillRef>
            <a:effectRef idx="1">
              <a:schemeClr val="accent1"/>
            </a:effectRef>
            <a:fontRef idx="minor">
              <a:schemeClr val="tx1"/>
            </a:fontRef>
          </p:style>
        </p:cxnSp>
        <p:cxnSp>
          <p:nvCxnSpPr>
            <p:cNvPr id="90" name="Straight Connector 89"/>
            <p:cNvCxnSpPr>
              <a:stCxn id="79" idx="3"/>
              <a:endCxn id="78" idx="0"/>
            </p:cNvCxnSpPr>
            <p:nvPr/>
          </p:nvCxnSpPr>
          <p:spPr>
            <a:xfrm flipH="1">
              <a:off x="1121576" y="4725528"/>
              <a:ext cx="107259" cy="141016"/>
            </a:xfrm>
            <a:prstGeom prst="line">
              <a:avLst/>
            </a:prstGeom>
            <a:ln>
              <a:solidFill>
                <a:srgbClr val="CBD3D3"/>
              </a:solidFill>
            </a:ln>
            <a:effectLst/>
          </p:spPr>
          <p:style>
            <a:lnRef idx="2">
              <a:schemeClr val="accent1"/>
            </a:lnRef>
            <a:fillRef idx="0">
              <a:schemeClr val="accent1"/>
            </a:fillRef>
            <a:effectRef idx="1">
              <a:schemeClr val="accent1"/>
            </a:effectRef>
            <a:fontRef idx="minor">
              <a:schemeClr val="tx1"/>
            </a:fontRef>
          </p:style>
        </p:cxnSp>
        <p:cxnSp>
          <p:nvCxnSpPr>
            <p:cNvPr id="91" name="Straight Connector 90"/>
            <p:cNvCxnSpPr>
              <a:stCxn id="77" idx="3"/>
              <a:endCxn id="84" idx="0"/>
            </p:cNvCxnSpPr>
            <p:nvPr/>
          </p:nvCxnSpPr>
          <p:spPr>
            <a:xfrm>
              <a:off x="618304" y="4714684"/>
              <a:ext cx="65867" cy="149573"/>
            </a:xfrm>
            <a:prstGeom prst="line">
              <a:avLst/>
            </a:prstGeom>
            <a:ln>
              <a:solidFill>
                <a:srgbClr val="CBD3D3"/>
              </a:solidFill>
            </a:ln>
            <a:effectLst/>
          </p:spPr>
          <p:style>
            <a:lnRef idx="2">
              <a:schemeClr val="accent1"/>
            </a:lnRef>
            <a:fillRef idx="0">
              <a:schemeClr val="accent1"/>
            </a:fillRef>
            <a:effectRef idx="1">
              <a:schemeClr val="accent1"/>
            </a:effectRef>
            <a:fontRef idx="minor">
              <a:schemeClr val="tx1"/>
            </a:fontRef>
          </p:style>
        </p:cxnSp>
        <p:cxnSp>
          <p:nvCxnSpPr>
            <p:cNvPr id="92" name="Straight Connector 91"/>
            <p:cNvCxnSpPr>
              <a:stCxn id="78" idx="1"/>
              <a:endCxn id="77" idx="5"/>
            </p:cNvCxnSpPr>
            <p:nvPr/>
          </p:nvCxnSpPr>
          <p:spPr>
            <a:xfrm flipH="1" flipV="1">
              <a:off x="826174" y="4714684"/>
              <a:ext cx="191467" cy="198353"/>
            </a:xfrm>
            <a:prstGeom prst="line">
              <a:avLst/>
            </a:prstGeom>
            <a:ln>
              <a:solidFill>
                <a:srgbClr val="CBD3D3"/>
              </a:solidFill>
            </a:ln>
            <a:effectLst/>
          </p:spPr>
          <p:style>
            <a:lnRef idx="2">
              <a:schemeClr val="accent1"/>
            </a:lnRef>
            <a:fillRef idx="0">
              <a:schemeClr val="accent1"/>
            </a:fillRef>
            <a:effectRef idx="1">
              <a:schemeClr val="accent1"/>
            </a:effectRef>
            <a:fontRef idx="minor">
              <a:schemeClr val="tx1"/>
            </a:fontRef>
          </p:style>
        </p:cxnSp>
        <p:cxnSp>
          <p:nvCxnSpPr>
            <p:cNvPr id="93" name="Straight Connector 92"/>
            <p:cNvCxnSpPr>
              <a:stCxn id="81" idx="5"/>
              <a:endCxn id="82" idx="0"/>
            </p:cNvCxnSpPr>
            <p:nvPr/>
          </p:nvCxnSpPr>
          <p:spPr>
            <a:xfrm>
              <a:off x="2647405" y="4689795"/>
              <a:ext cx="189571" cy="257684"/>
            </a:xfrm>
            <a:prstGeom prst="line">
              <a:avLst/>
            </a:prstGeom>
            <a:ln>
              <a:solidFill>
                <a:srgbClr val="CBD3D3"/>
              </a:solidFill>
            </a:ln>
            <a:effectLst/>
          </p:spPr>
          <p:style>
            <a:lnRef idx="2">
              <a:schemeClr val="accent1"/>
            </a:lnRef>
            <a:fillRef idx="0">
              <a:schemeClr val="accent1"/>
            </a:fillRef>
            <a:effectRef idx="1">
              <a:schemeClr val="accent1"/>
            </a:effectRef>
            <a:fontRef idx="minor">
              <a:schemeClr val="tx1"/>
            </a:fontRef>
          </p:style>
        </p:cxnSp>
      </p:grpSp>
      <p:grpSp>
        <p:nvGrpSpPr>
          <p:cNvPr id="143" name="Group 142"/>
          <p:cNvGrpSpPr/>
          <p:nvPr/>
        </p:nvGrpSpPr>
        <p:grpSpPr>
          <a:xfrm>
            <a:off x="6075154" y="2866504"/>
            <a:ext cx="2869632" cy="846137"/>
            <a:chOff x="583755" y="5629457"/>
            <a:chExt cx="2869632" cy="846137"/>
          </a:xfrm>
        </p:grpSpPr>
        <p:sp>
          <p:nvSpPr>
            <p:cNvPr id="94" name="Oval 93"/>
            <p:cNvSpPr/>
            <p:nvPr/>
          </p:nvSpPr>
          <p:spPr>
            <a:xfrm>
              <a:off x="621823" y="5654346"/>
              <a:ext cx="293972" cy="317473"/>
            </a:xfrm>
            <a:prstGeom prst="ellipse">
              <a:avLst/>
            </a:prstGeom>
            <a:solidFill>
              <a:srgbClr val="00609F"/>
            </a:solidFill>
            <a:ln w="25400">
              <a:solidFill>
                <a:srgbClr val="00609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5" name="Oval 94"/>
            <p:cNvSpPr/>
            <p:nvPr/>
          </p:nvSpPr>
          <p:spPr>
            <a:xfrm>
              <a:off x="1021160" y="6077186"/>
              <a:ext cx="293972" cy="317473"/>
            </a:xfrm>
            <a:prstGeom prst="ellipse">
              <a:avLst/>
            </a:prstGeom>
            <a:solidFill>
              <a:schemeClr val="accent2">
                <a:lumMod val="40000"/>
                <a:lumOff val="60000"/>
              </a:schemeClr>
            </a:solidFill>
            <a:ln w="25400">
              <a:solidFill>
                <a:srgbClr val="00609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Oval 95"/>
            <p:cNvSpPr/>
            <p:nvPr/>
          </p:nvSpPr>
          <p:spPr>
            <a:xfrm>
              <a:off x="1232354" y="5665190"/>
              <a:ext cx="293972" cy="317473"/>
            </a:xfrm>
            <a:prstGeom prst="ellipse">
              <a:avLst/>
            </a:prstGeom>
            <a:solidFill>
              <a:srgbClr val="AFA5F9"/>
            </a:solidFill>
            <a:ln w="25400">
              <a:solidFill>
                <a:srgbClr val="00609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Oval 96"/>
            <p:cNvSpPr/>
            <p:nvPr/>
          </p:nvSpPr>
          <p:spPr>
            <a:xfrm>
              <a:off x="2243618" y="6041454"/>
              <a:ext cx="293972" cy="317473"/>
            </a:xfrm>
            <a:prstGeom prst="ellipse">
              <a:avLst/>
            </a:prstGeom>
            <a:solidFill>
              <a:srgbClr val="FF0000"/>
            </a:solidFill>
            <a:ln w="25400">
              <a:solidFill>
                <a:srgbClr val="00609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8" name="Oval 97"/>
            <p:cNvSpPr/>
            <p:nvPr/>
          </p:nvSpPr>
          <p:spPr>
            <a:xfrm>
              <a:off x="2443054" y="5629457"/>
              <a:ext cx="293972" cy="317473"/>
            </a:xfrm>
            <a:prstGeom prst="ellipse">
              <a:avLst/>
            </a:prstGeom>
            <a:solidFill>
              <a:srgbClr val="FF0000"/>
            </a:solidFill>
            <a:ln w="25400">
              <a:solidFill>
                <a:srgbClr val="00609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9" name="Oval 98"/>
            <p:cNvSpPr/>
            <p:nvPr/>
          </p:nvSpPr>
          <p:spPr>
            <a:xfrm>
              <a:off x="2736560" y="6158121"/>
              <a:ext cx="293972" cy="317473"/>
            </a:xfrm>
            <a:prstGeom prst="ellipse">
              <a:avLst/>
            </a:prstGeom>
            <a:solidFill>
              <a:srgbClr val="FF0000"/>
            </a:solidFill>
            <a:ln w="25400">
              <a:solidFill>
                <a:srgbClr val="00609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0" name="Oval 99"/>
            <p:cNvSpPr/>
            <p:nvPr/>
          </p:nvSpPr>
          <p:spPr>
            <a:xfrm>
              <a:off x="3159415" y="6122389"/>
              <a:ext cx="293972" cy="317473"/>
            </a:xfrm>
            <a:prstGeom prst="ellipse">
              <a:avLst/>
            </a:prstGeom>
            <a:solidFill>
              <a:srgbClr val="FF0000"/>
            </a:solidFill>
            <a:ln w="25400">
              <a:solidFill>
                <a:srgbClr val="00609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1" name="Oval 100"/>
            <p:cNvSpPr/>
            <p:nvPr/>
          </p:nvSpPr>
          <p:spPr>
            <a:xfrm>
              <a:off x="583755" y="6074899"/>
              <a:ext cx="293972" cy="317473"/>
            </a:xfrm>
            <a:prstGeom prst="ellipse">
              <a:avLst/>
            </a:prstGeom>
            <a:solidFill>
              <a:srgbClr val="00609F"/>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02" name="Straight Connector 101"/>
            <p:cNvCxnSpPr>
              <a:stCxn id="96" idx="6"/>
              <a:endCxn id="97" idx="2"/>
            </p:cNvCxnSpPr>
            <p:nvPr/>
          </p:nvCxnSpPr>
          <p:spPr>
            <a:xfrm>
              <a:off x="1526326" y="5823927"/>
              <a:ext cx="717292" cy="376264"/>
            </a:xfrm>
            <a:prstGeom prst="line">
              <a:avLst/>
            </a:prstGeom>
            <a:ln>
              <a:solidFill>
                <a:srgbClr val="CBD3D3"/>
              </a:solidFill>
            </a:ln>
            <a:effectLst/>
          </p:spPr>
          <p:style>
            <a:lnRef idx="2">
              <a:schemeClr val="accent1"/>
            </a:lnRef>
            <a:fillRef idx="0">
              <a:schemeClr val="accent1"/>
            </a:fillRef>
            <a:effectRef idx="1">
              <a:schemeClr val="accent1"/>
            </a:effectRef>
            <a:fontRef idx="minor">
              <a:schemeClr val="tx1"/>
            </a:fontRef>
          </p:style>
        </p:cxnSp>
        <p:cxnSp>
          <p:nvCxnSpPr>
            <p:cNvPr id="103" name="Straight Connector 102"/>
            <p:cNvCxnSpPr>
              <a:stCxn id="98" idx="3"/>
              <a:endCxn id="97" idx="7"/>
            </p:cNvCxnSpPr>
            <p:nvPr/>
          </p:nvCxnSpPr>
          <p:spPr>
            <a:xfrm>
              <a:off x="2486105" y="5900437"/>
              <a:ext cx="8434" cy="187510"/>
            </a:xfrm>
            <a:prstGeom prst="line">
              <a:avLst/>
            </a:prstGeom>
            <a:ln>
              <a:solidFill>
                <a:srgbClr val="CBD3D3"/>
              </a:solidFill>
            </a:ln>
            <a:effectLst/>
          </p:spPr>
          <p:style>
            <a:lnRef idx="2">
              <a:schemeClr val="accent1"/>
            </a:lnRef>
            <a:fillRef idx="0">
              <a:schemeClr val="accent1"/>
            </a:fillRef>
            <a:effectRef idx="1">
              <a:schemeClr val="accent1"/>
            </a:effectRef>
            <a:fontRef idx="minor">
              <a:schemeClr val="tx1"/>
            </a:fontRef>
          </p:style>
        </p:cxnSp>
        <p:cxnSp>
          <p:nvCxnSpPr>
            <p:cNvPr id="104" name="Straight Connector 103"/>
            <p:cNvCxnSpPr>
              <a:stCxn id="100" idx="3"/>
              <a:endCxn id="99" idx="6"/>
            </p:cNvCxnSpPr>
            <p:nvPr/>
          </p:nvCxnSpPr>
          <p:spPr>
            <a:xfrm flipH="1" flipV="1">
              <a:off x="3030532" y="6316858"/>
              <a:ext cx="171934" cy="76511"/>
            </a:xfrm>
            <a:prstGeom prst="line">
              <a:avLst/>
            </a:prstGeom>
            <a:ln>
              <a:solidFill>
                <a:srgbClr val="CBD3D3"/>
              </a:solidFill>
            </a:ln>
            <a:effectLst/>
          </p:spPr>
          <p:style>
            <a:lnRef idx="2">
              <a:schemeClr val="accent1"/>
            </a:lnRef>
            <a:fillRef idx="0">
              <a:schemeClr val="accent1"/>
            </a:fillRef>
            <a:effectRef idx="1">
              <a:schemeClr val="accent1"/>
            </a:effectRef>
            <a:fontRef idx="minor">
              <a:schemeClr val="tx1"/>
            </a:fontRef>
          </p:style>
        </p:cxnSp>
        <p:cxnSp>
          <p:nvCxnSpPr>
            <p:cNvPr id="105" name="Straight Connector 104"/>
            <p:cNvCxnSpPr>
              <a:stCxn id="97" idx="5"/>
              <a:endCxn id="99" idx="2"/>
            </p:cNvCxnSpPr>
            <p:nvPr/>
          </p:nvCxnSpPr>
          <p:spPr>
            <a:xfrm>
              <a:off x="2494539" y="6312434"/>
              <a:ext cx="242021" cy="4424"/>
            </a:xfrm>
            <a:prstGeom prst="line">
              <a:avLst/>
            </a:prstGeom>
            <a:ln>
              <a:solidFill>
                <a:srgbClr val="CBD3D3"/>
              </a:solidFill>
            </a:ln>
            <a:effectLst/>
          </p:spPr>
          <p:style>
            <a:lnRef idx="2">
              <a:schemeClr val="accent1"/>
            </a:lnRef>
            <a:fillRef idx="0">
              <a:schemeClr val="accent1"/>
            </a:fillRef>
            <a:effectRef idx="1">
              <a:schemeClr val="accent1"/>
            </a:effectRef>
            <a:fontRef idx="minor">
              <a:schemeClr val="tx1"/>
            </a:fontRef>
          </p:style>
        </p:cxnSp>
        <p:cxnSp>
          <p:nvCxnSpPr>
            <p:cNvPr id="106" name="Straight Connector 105"/>
            <p:cNvCxnSpPr>
              <a:stCxn id="96" idx="2"/>
              <a:endCxn id="94" idx="6"/>
            </p:cNvCxnSpPr>
            <p:nvPr/>
          </p:nvCxnSpPr>
          <p:spPr>
            <a:xfrm flipH="1" flipV="1">
              <a:off x="915795" y="5813083"/>
              <a:ext cx="316559" cy="10844"/>
            </a:xfrm>
            <a:prstGeom prst="line">
              <a:avLst/>
            </a:prstGeom>
            <a:ln>
              <a:solidFill>
                <a:srgbClr val="CBD3D3"/>
              </a:solidFill>
            </a:ln>
            <a:effectLst/>
          </p:spPr>
          <p:style>
            <a:lnRef idx="2">
              <a:schemeClr val="accent1"/>
            </a:lnRef>
            <a:fillRef idx="0">
              <a:schemeClr val="accent1"/>
            </a:fillRef>
            <a:effectRef idx="1">
              <a:schemeClr val="accent1"/>
            </a:effectRef>
            <a:fontRef idx="minor">
              <a:schemeClr val="tx1"/>
            </a:fontRef>
          </p:style>
        </p:cxnSp>
        <p:cxnSp>
          <p:nvCxnSpPr>
            <p:cNvPr id="107" name="Straight Connector 106"/>
            <p:cNvCxnSpPr>
              <a:stCxn id="96" idx="3"/>
              <a:endCxn id="95" idx="0"/>
            </p:cNvCxnSpPr>
            <p:nvPr/>
          </p:nvCxnSpPr>
          <p:spPr>
            <a:xfrm flipH="1">
              <a:off x="1168146" y="5936170"/>
              <a:ext cx="107259" cy="141016"/>
            </a:xfrm>
            <a:prstGeom prst="line">
              <a:avLst/>
            </a:prstGeom>
            <a:ln>
              <a:solidFill>
                <a:srgbClr val="CBD3D3"/>
              </a:solidFill>
            </a:ln>
            <a:effectLst/>
          </p:spPr>
          <p:style>
            <a:lnRef idx="2">
              <a:schemeClr val="accent1"/>
            </a:lnRef>
            <a:fillRef idx="0">
              <a:schemeClr val="accent1"/>
            </a:fillRef>
            <a:effectRef idx="1">
              <a:schemeClr val="accent1"/>
            </a:effectRef>
            <a:fontRef idx="minor">
              <a:schemeClr val="tx1"/>
            </a:fontRef>
          </p:style>
        </p:cxnSp>
        <p:cxnSp>
          <p:nvCxnSpPr>
            <p:cNvPr id="108" name="Straight Connector 107"/>
            <p:cNvCxnSpPr>
              <a:stCxn id="94" idx="3"/>
              <a:endCxn id="101" idx="0"/>
            </p:cNvCxnSpPr>
            <p:nvPr/>
          </p:nvCxnSpPr>
          <p:spPr>
            <a:xfrm>
              <a:off x="664874" y="5925326"/>
              <a:ext cx="65867" cy="149573"/>
            </a:xfrm>
            <a:prstGeom prst="line">
              <a:avLst/>
            </a:prstGeom>
            <a:ln>
              <a:solidFill>
                <a:srgbClr val="CBD3D3"/>
              </a:solidFill>
            </a:ln>
            <a:effectLst/>
          </p:spPr>
          <p:style>
            <a:lnRef idx="2">
              <a:schemeClr val="accent1"/>
            </a:lnRef>
            <a:fillRef idx="0">
              <a:schemeClr val="accent1"/>
            </a:fillRef>
            <a:effectRef idx="1">
              <a:schemeClr val="accent1"/>
            </a:effectRef>
            <a:fontRef idx="minor">
              <a:schemeClr val="tx1"/>
            </a:fontRef>
          </p:style>
        </p:cxnSp>
        <p:cxnSp>
          <p:nvCxnSpPr>
            <p:cNvPr id="109" name="Straight Connector 108"/>
            <p:cNvCxnSpPr>
              <a:stCxn id="95" idx="1"/>
              <a:endCxn id="94" idx="5"/>
            </p:cNvCxnSpPr>
            <p:nvPr/>
          </p:nvCxnSpPr>
          <p:spPr>
            <a:xfrm flipH="1" flipV="1">
              <a:off x="872744" y="5925326"/>
              <a:ext cx="191467" cy="198353"/>
            </a:xfrm>
            <a:prstGeom prst="line">
              <a:avLst/>
            </a:prstGeom>
            <a:ln>
              <a:solidFill>
                <a:srgbClr val="CBD3D3"/>
              </a:solidFill>
            </a:ln>
            <a:effectLst/>
          </p:spPr>
          <p:style>
            <a:lnRef idx="2">
              <a:schemeClr val="accent1"/>
            </a:lnRef>
            <a:fillRef idx="0">
              <a:schemeClr val="accent1"/>
            </a:fillRef>
            <a:effectRef idx="1">
              <a:schemeClr val="accent1"/>
            </a:effectRef>
            <a:fontRef idx="minor">
              <a:schemeClr val="tx1"/>
            </a:fontRef>
          </p:style>
        </p:cxnSp>
        <p:cxnSp>
          <p:nvCxnSpPr>
            <p:cNvPr id="110" name="Straight Connector 109"/>
            <p:cNvCxnSpPr>
              <a:stCxn id="98" idx="5"/>
              <a:endCxn id="99" idx="0"/>
            </p:cNvCxnSpPr>
            <p:nvPr/>
          </p:nvCxnSpPr>
          <p:spPr>
            <a:xfrm>
              <a:off x="2693975" y="5900437"/>
              <a:ext cx="189571" cy="257684"/>
            </a:xfrm>
            <a:prstGeom prst="line">
              <a:avLst/>
            </a:prstGeom>
            <a:ln>
              <a:solidFill>
                <a:srgbClr val="CBD3D3"/>
              </a:solidFill>
            </a:ln>
            <a:effectLst/>
          </p:spPr>
          <p:style>
            <a:lnRef idx="2">
              <a:schemeClr val="accent1"/>
            </a:lnRef>
            <a:fillRef idx="0">
              <a:schemeClr val="accent1"/>
            </a:fillRef>
            <a:effectRef idx="1">
              <a:schemeClr val="accent1"/>
            </a:effectRef>
            <a:fontRef idx="minor">
              <a:schemeClr val="tx1"/>
            </a:fontRef>
          </p:style>
        </p:cxnSp>
      </p:grpSp>
      <p:grpSp>
        <p:nvGrpSpPr>
          <p:cNvPr id="144" name="Group 143"/>
          <p:cNvGrpSpPr/>
          <p:nvPr/>
        </p:nvGrpSpPr>
        <p:grpSpPr>
          <a:xfrm>
            <a:off x="233305" y="4113340"/>
            <a:ext cx="2480033" cy="1210066"/>
            <a:chOff x="5183802" y="5583345"/>
            <a:chExt cx="2480033" cy="1210066"/>
          </a:xfrm>
        </p:grpSpPr>
        <p:sp>
          <p:nvSpPr>
            <p:cNvPr id="111" name="Oval 110"/>
            <p:cNvSpPr/>
            <p:nvPr/>
          </p:nvSpPr>
          <p:spPr>
            <a:xfrm>
              <a:off x="5183802" y="5583345"/>
              <a:ext cx="548640" cy="548640"/>
            </a:xfrm>
            <a:prstGeom prst="ellipse">
              <a:avLst/>
            </a:prstGeom>
            <a:solidFill>
              <a:srgbClr val="00609F"/>
            </a:solidFill>
            <a:ln w="25400">
              <a:solidFill>
                <a:srgbClr val="00609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3" name="Oval 112"/>
            <p:cNvSpPr/>
            <p:nvPr/>
          </p:nvSpPr>
          <p:spPr>
            <a:xfrm>
              <a:off x="5829611" y="5594187"/>
              <a:ext cx="548640" cy="548640"/>
            </a:xfrm>
            <a:prstGeom prst="ellipse">
              <a:avLst/>
            </a:prstGeom>
            <a:solidFill>
              <a:srgbClr val="AFA5F9"/>
            </a:solidFill>
            <a:ln w="25400">
              <a:solidFill>
                <a:srgbClr val="00609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4" name="Oval 113"/>
            <p:cNvSpPr/>
            <p:nvPr/>
          </p:nvSpPr>
          <p:spPr>
            <a:xfrm>
              <a:off x="6840875" y="5970451"/>
              <a:ext cx="822960" cy="822960"/>
            </a:xfrm>
            <a:prstGeom prst="ellipse">
              <a:avLst/>
            </a:prstGeom>
            <a:solidFill>
              <a:srgbClr val="FF0000"/>
            </a:solidFill>
            <a:ln w="25400">
              <a:solidFill>
                <a:srgbClr val="00609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9" name="Straight Connector 118"/>
            <p:cNvCxnSpPr>
              <a:stCxn id="113" idx="6"/>
              <a:endCxn id="114" idx="2"/>
            </p:cNvCxnSpPr>
            <p:nvPr/>
          </p:nvCxnSpPr>
          <p:spPr>
            <a:xfrm>
              <a:off x="6378251" y="5868507"/>
              <a:ext cx="462624" cy="513424"/>
            </a:xfrm>
            <a:prstGeom prst="line">
              <a:avLst/>
            </a:prstGeom>
            <a:ln>
              <a:solidFill>
                <a:srgbClr val="CBD3D3"/>
              </a:solidFill>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p:cNvCxnSpPr>
              <a:stCxn id="113" idx="2"/>
              <a:endCxn id="111" idx="6"/>
            </p:cNvCxnSpPr>
            <p:nvPr/>
          </p:nvCxnSpPr>
          <p:spPr>
            <a:xfrm flipH="1" flipV="1">
              <a:off x="5732442" y="5857665"/>
              <a:ext cx="97169" cy="10842"/>
            </a:xfrm>
            <a:prstGeom prst="line">
              <a:avLst/>
            </a:prstGeom>
            <a:ln>
              <a:solidFill>
                <a:srgbClr val="CBD3D3"/>
              </a:solidFill>
            </a:ln>
            <a:effectLst/>
          </p:spPr>
          <p:style>
            <a:lnRef idx="2">
              <a:schemeClr val="accent1"/>
            </a:lnRef>
            <a:fillRef idx="0">
              <a:schemeClr val="accent1"/>
            </a:fillRef>
            <a:effectRef idx="1">
              <a:schemeClr val="accent1"/>
            </a:effectRef>
            <a:fontRef idx="minor">
              <a:schemeClr val="tx1"/>
            </a:fontRef>
          </p:style>
        </p:cxnSp>
      </p:grpSp>
      <p:grpSp>
        <p:nvGrpSpPr>
          <p:cNvPr id="145" name="Group 144"/>
          <p:cNvGrpSpPr/>
          <p:nvPr/>
        </p:nvGrpSpPr>
        <p:grpSpPr>
          <a:xfrm>
            <a:off x="6441541" y="4113340"/>
            <a:ext cx="2480033" cy="1210066"/>
            <a:chOff x="5159818" y="4418816"/>
            <a:chExt cx="2480033" cy="1210066"/>
          </a:xfrm>
        </p:grpSpPr>
        <p:sp>
          <p:nvSpPr>
            <p:cNvPr id="129" name="Oval 128"/>
            <p:cNvSpPr/>
            <p:nvPr/>
          </p:nvSpPr>
          <p:spPr>
            <a:xfrm>
              <a:off x="5159818" y="4418816"/>
              <a:ext cx="548640" cy="548640"/>
            </a:xfrm>
            <a:prstGeom prst="ellipse">
              <a:avLst/>
            </a:prstGeom>
            <a:solidFill>
              <a:srgbClr val="AFA5F9"/>
            </a:solidFill>
            <a:ln w="25400">
              <a:solidFill>
                <a:srgbClr val="00609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0" name="Oval 129"/>
            <p:cNvSpPr/>
            <p:nvPr/>
          </p:nvSpPr>
          <p:spPr>
            <a:xfrm>
              <a:off x="5805627" y="4429658"/>
              <a:ext cx="548640" cy="548640"/>
            </a:xfrm>
            <a:prstGeom prst="ellipse">
              <a:avLst/>
            </a:prstGeom>
            <a:solidFill>
              <a:srgbClr val="AFA5F9"/>
            </a:solidFill>
            <a:ln w="25400">
              <a:solidFill>
                <a:srgbClr val="00609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Oval 130"/>
            <p:cNvSpPr/>
            <p:nvPr/>
          </p:nvSpPr>
          <p:spPr>
            <a:xfrm>
              <a:off x="6816891" y="4805922"/>
              <a:ext cx="822960" cy="822960"/>
            </a:xfrm>
            <a:prstGeom prst="ellipse">
              <a:avLst/>
            </a:prstGeom>
            <a:solidFill>
              <a:srgbClr val="FF0000"/>
            </a:solidFill>
            <a:ln w="25400">
              <a:solidFill>
                <a:srgbClr val="00609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2" name="Straight Connector 131"/>
            <p:cNvCxnSpPr>
              <a:stCxn id="130" idx="6"/>
              <a:endCxn id="131" idx="2"/>
            </p:cNvCxnSpPr>
            <p:nvPr/>
          </p:nvCxnSpPr>
          <p:spPr>
            <a:xfrm>
              <a:off x="6354267" y="4703978"/>
              <a:ext cx="462624" cy="513424"/>
            </a:xfrm>
            <a:prstGeom prst="line">
              <a:avLst/>
            </a:prstGeom>
            <a:ln>
              <a:solidFill>
                <a:srgbClr val="CBD3D3"/>
              </a:solidFill>
            </a:ln>
            <a:effectLst/>
          </p:spPr>
          <p:style>
            <a:lnRef idx="2">
              <a:schemeClr val="accent1"/>
            </a:lnRef>
            <a:fillRef idx="0">
              <a:schemeClr val="accent1"/>
            </a:fillRef>
            <a:effectRef idx="1">
              <a:schemeClr val="accent1"/>
            </a:effectRef>
            <a:fontRef idx="minor">
              <a:schemeClr val="tx1"/>
            </a:fontRef>
          </p:style>
        </p:cxnSp>
        <p:cxnSp>
          <p:nvCxnSpPr>
            <p:cNvPr id="133" name="Straight Connector 132"/>
            <p:cNvCxnSpPr>
              <a:stCxn id="130" idx="2"/>
              <a:endCxn id="129" idx="6"/>
            </p:cNvCxnSpPr>
            <p:nvPr/>
          </p:nvCxnSpPr>
          <p:spPr>
            <a:xfrm flipH="1" flipV="1">
              <a:off x="5708458" y="4693136"/>
              <a:ext cx="97169" cy="10842"/>
            </a:xfrm>
            <a:prstGeom prst="line">
              <a:avLst/>
            </a:prstGeom>
            <a:ln>
              <a:solidFill>
                <a:srgbClr val="CBD3D3"/>
              </a:solidFill>
            </a:ln>
            <a:effectLst/>
          </p:spPr>
          <p:style>
            <a:lnRef idx="2">
              <a:schemeClr val="accent1"/>
            </a:lnRef>
            <a:fillRef idx="0">
              <a:schemeClr val="accent1"/>
            </a:fillRef>
            <a:effectRef idx="1">
              <a:schemeClr val="accent1"/>
            </a:effectRef>
            <a:fontRef idx="minor">
              <a:schemeClr val="tx1"/>
            </a:fontRef>
          </p:style>
        </p:cxnSp>
      </p:grpSp>
      <p:grpSp>
        <p:nvGrpSpPr>
          <p:cNvPr id="146" name="Group 145"/>
          <p:cNvGrpSpPr/>
          <p:nvPr/>
        </p:nvGrpSpPr>
        <p:grpSpPr>
          <a:xfrm>
            <a:off x="3652762" y="5435369"/>
            <a:ext cx="1834224" cy="1199224"/>
            <a:chOff x="5828679" y="3029969"/>
            <a:chExt cx="1834224" cy="1199224"/>
          </a:xfrm>
        </p:grpSpPr>
        <p:sp>
          <p:nvSpPr>
            <p:cNvPr id="135" name="Oval 134"/>
            <p:cNvSpPr/>
            <p:nvPr/>
          </p:nvSpPr>
          <p:spPr>
            <a:xfrm>
              <a:off x="5828679" y="3029969"/>
              <a:ext cx="822960" cy="822960"/>
            </a:xfrm>
            <a:prstGeom prst="ellipse">
              <a:avLst/>
            </a:prstGeom>
            <a:solidFill>
              <a:srgbClr val="AFA5F9"/>
            </a:solidFill>
            <a:ln w="25400">
              <a:solidFill>
                <a:srgbClr val="00609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6" name="Oval 135"/>
            <p:cNvSpPr/>
            <p:nvPr/>
          </p:nvSpPr>
          <p:spPr>
            <a:xfrm>
              <a:off x="6839943" y="3406233"/>
              <a:ext cx="822960" cy="822960"/>
            </a:xfrm>
            <a:prstGeom prst="ellipse">
              <a:avLst/>
            </a:prstGeom>
            <a:solidFill>
              <a:srgbClr val="FF0000"/>
            </a:solidFill>
            <a:ln w="25400">
              <a:solidFill>
                <a:srgbClr val="00609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7" name="Straight Connector 136"/>
            <p:cNvCxnSpPr>
              <a:stCxn id="135" idx="6"/>
              <a:endCxn id="136" idx="2"/>
            </p:cNvCxnSpPr>
            <p:nvPr/>
          </p:nvCxnSpPr>
          <p:spPr>
            <a:xfrm>
              <a:off x="6651639" y="3441449"/>
              <a:ext cx="188304" cy="376264"/>
            </a:xfrm>
            <a:prstGeom prst="line">
              <a:avLst/>
            </a:prstGeom>
            <a:ln>
              <a:solidFill>
                <a:srgbClr val="CBD3D3"/>
              </a:solidFill>
            </a:ln>
            <a:effectLst/>
          </p:spPr>
          <p:style>
            <a:lnRef idx="2">
              <a:schemeClr val="accent1"/>
            </a:lnRef>
            <a:fillRef idx="0">
              <a:schemeClr val="accent1"/>
            </a:fillRef>
            <a:effectRef idx="1">
              <a:schemeClr val="accent1"/>
            </a:effectRef>
            <a:fontRef idx="minor">
              <a:schemeClr val="tx1"/>
            </a:fontRef>
          </p:style>
        </p:cxnSp>
      </p:grpSp>
      <p:sp>
        <p:nvSpPr>
          <p:cNvPr id="156" name="Right Arrow 155"/>
          <p:cNvSpPr/>
          <p:nvPr/>
        </p:nvSpPr>
        <p:spPr>
          <a:xfrm>
            <a:off x="4158106" y="1735686"/>
            <a:ext cx="823043" cy="293902"/>
          </a:xfrm>
          <a:prstGeom prst="rightArrow">
            <a:avLst/>
          </a:prstGeom>
          <a:solidFill>
            <a:srgbClr val="CBD3D3"/>
          </a:solidFill>
          <a:ln>
            <a:solidFill>
              <a:srgbClr val="00609F"/>
            </a:solid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58" name="Right Arrow 157"/>
          <p:cNvSpPr/>
          <p:nvPr/>
        </p:nvSpPr>
        <p:spPr>
          <a:xfrm rot="9793669">
            <a:off x="3691903" y="2468833"/>
            <a:ext cx="1669681" cy="270381"/>
          </a:xfrm>
          <a:prstGeom prst="rightArrow">
            <a:avLst/>
          </a:prstGeom>
          <a:solidFill>
            <a:srgbClr val="CBD3D3"/>
          </a:solidFill>
          <a:ln>
            <a:solidFill>
              <a:srgbClr val="00609F"/>
            </a:solid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59" name="Right Arrow 158"/>
          <p:cNvSpPr/>
          <p:nvPr/>
        </p:nvSpPr>
        <p:spPr>
          <a:xfrm>
            <a:off x="4139127" y="3110919"/>
            <a:ext cx="798672" cy="293041"/>
          </a:xfrm>
          <a:prstGeom prst="rightArrow">
            <a:avLst/>
          </a:prstGeom>
          <a:solidFill>
            <a:srgbClr val="CBD3D3"/>
          </a:solidFill>
          <a:ln>
            <a:solidFill>
              <a:srgbClr val="00609F"/>
            </a:solid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61" name="Right Arrow 160"/>
          <p:cNvSpPr/>
          <p:nvPr/>
        </p:nvSpPr>
        <p:spPr>
          <a:xfrm rot="9793669">
            <a:off x="3726714" y="3773543"/>
            <a:ext cx="1669681" cy="270381"/>
          </a:xfrm>
          <a:prstGeom prst="rightArrow">
            <a:avLst/>
          </a:prstGeom>
          <a:solidFill>
            <a:srgbClr val="CBD3D3"/>
          </a:solidFill>
          <a:ln>
            <a:solidFill>
              <a:srgbClr val="00609F"/>
            </a:solid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62" name="Right Arrow 161"/>
          <p:cNvSpPr/>
          <p:nvPr/>
        </p:nvSpPr>
        <p:spPr>
          <a:xfrm>
            <a:off x="3562941" y="4573960"/>
            <a:ext cx="2128358" cy="282198"/>
          </a:xfrm>
          <a:prstGeom prst="rightArrow">
            <a:avLst/>
          </a:prstGeom>
          <a:solidFill>
            <a:srgbClr val="CBD3D3"/>
          </a:solidFill>
          <a:ln>
            <a:solidFill>
              <a:srgbClr val="00609F"/>
            </a:solid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63" name="Right Arrow 162"/>
          <p:cNvSpPr/>
          <p:nvPr/>
        </p:nvSpPr>
        <p:spPr>
          <a:xfrm rot="9793669">
            <a:off x="5454804" y="5289899"/>
            <a:ext cx="1669681" cy="270381"/>
          </a:xfrm>
          <a:prstGeom prst="rightArrow">
            <a:avLst/>
          </a:prstGeom>
          <a:solidFill>
            <a:srgbClr val="CBD3D3"/>
          </a:solidFill>
          <a:ln>
            <a:solidFill>
              <a:srgbClr val="00609F"/>
            </a:solid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64" name="TextBox 163"/>
          <p:cNvSpPr txBox="1"/>
          <p:nvPr/>
        </p:nvSpPr>
        <p:spPr>
          <a:xfrm>
            <a:off x="3657012" y="1651805"/>
            <a:ext cx="355837" cy="461665"/>
          </a:xfrm>
          <a:prstGeom prst="rect">
            <a:avLst/>
          </a:prstGeom>
          <a:noFill/>
        </p:spPr>
        <p:txBody>
          <a:bodyPr wrap="none" rtlCol="0">
            <a:spAutoFit/>
          </a:bodyPr>
          <a:lstStyle/>
          <a:p>
            <a:r>
              <a:rPr lang="en-US" dirty="0" smtClean="0"/>
              <a:t>1</a:t>
            </a:r>
            <a:endParaRPr lang="en-US" dirty="0"/>
          </a:p>
        </p:txBody>
      </p:sp>
      <p:sp>
        <p:nvSpPr>
          <p:cNvPr id="165" name="TextBox 164"/>
          <p:cNvSpPr txBox="1"/>
          <p:nvPr/>
        </p:nvSpPr>
        <p:spPr>
          <a:xfrm>
            <a:off x="5126406" y="1651805"/>
            <a:ext cx="355837" cy="461665"/>
          </a:xfrm>
          <a:prstGeom prst="rect">
            <a:avLst/>
          </a:prstGeom>
          <a:noFill/>
        </p:spPr>
        <p:txBody>
          <a:bodyPr wrap="none" rtlCol="0">
            <a:spAutoFit/>
          </a:bodyPr>
          <a:lstStyle/>
          <a:p>
            <a:r>
              <a:rPr lang="en-US" dirty="0"/>
              <a:t>2</a:t>
            </a:r>
          </a:p>
        </p:txBody>
      </p:sp>
      <p:sp>
        <p:nvSpPr>
          <p:cNvPr id="166" name="TextBox 165"/>
          <p:cNvSpPr txBox="1"/>
          <p:nvPr/>
        </p:nvSpPr>
        <p:spPr>
          <a:xfrm>
            <a:off x="3656082" y="3026607"/>
            <a:ext cx="355837" cy="461665"/>
          </a:xfrm>
          <a:prstGeom prst="rect">
            <a:avLst/>
          </a:prstGeom>
          <a:noFill/>
        </p:spPr>
        <p:txBody>
          <a:bodyPr wrap="none" rtlCol="0">
            <a:spAutoFit/>
          </a:bodyPr>
          <a:lstStyle/>
          <a:p>
            <a:r>
              <a:rPr lang="en-US" dirty="0" smtClean="0"/>
              <a:t>3</a:t>
            </a:r>
            <a:endParaRPr lang="en-US" dirty="0"/>
          </a:p>
        </p:txBody>
      </p:sp>
      <p:sp>
        <p:nvSpPr>
          <p:cNvPr id="167" name="TextBox 166"/>
          <p:cNvSpPr txBox="1"/>
          <p:nvPr/>
        </p:nvSpPr>
        <p:spPr>
          <a:xfrm>
            <a:off x="5090197" y="3026607"/>
            <a:ext cx="355837" cy="461665"/>
          </a:xfrm>
          <a:prstGeom prst="rect">
            <a:avLst/>
          </a:prstGeom>
          <a:noFill/>
        </p:spPr>
        <p:txBody>
          <a:bodyPr wrap="none" rtlCol="0">
            <a:spAutoFit/>
          </a:bodyPr>
          <a:lstStyle/>
          <a:p>
            <a:r>
              <a:rPr lang="en-US" dirty="0"/>
              <a:t>4</a:t>
            </a:r>
          </a:p>
        </p:txBody>
      </p:sp>
      <p:sp>
        <p:nvSpPr>
          <p:cNvPr id="168" name="TextBox 167"/>
          <p:cNvSpPr txBox="1"/>
          <p:nvPr/>
        </p:nvSpPr>
        <p:spPr>
          <a:xfrm>
            <a:off x="3232295" y="4043467"/>
            <a:ext cx="355837" cy="461665"/>
          </a:xfrm>
          <a:prstGeom prst="rect">
            <a:avLst/>
          </a:prstGeom>
          <a:noFill/>
        </p:spPr>
        <p:txBody>
          <a:bodyPr wrap="none" rtlCol="0">
            <a:spAutoFit/>
          </a:bodyPr>
          <a:lstStyle/>
          <a:p>
            <a:r>
              <a:rPr lang="en-US" dirty="0"/>
              <a:t>5</a:t>
            </a:r>
          </a:p>
        </p:txBody>
      </p:sp>
      <p:sp>
        <p:nvSpPr>
          <p:cNvPr id="169" name="TextBox 168"/>
          <p:cNvSpPr txBox="1"/>
          <p:nvPr/>
        </p:nvSpPr>
        <p:spPr>
          <a:xfrm>
            <a:off x="5830542" y="4689713"/>
            <a:ext cx="355837" cy="461665"/>
          </a:xfrm>
          <a:prstGeom prst="rect">
            <a:avLst/>
          </a:prstGeom>
          <a:noFill/>
        </p:spPr>
        <p:txBody>
          <a:bodyPr wrap="none" rtlCol="0">
            <a:spAutoFit/>
          </a:bodyPr>
          <a:lstStyle/>
          <a:p>
            <a:r>
              <a:rPr lang="en-US" dirty="0" smtClean="0"/>
              <a:t>6</a:t>
            </a:r>
            <a:endParaRPr lang="en-US" dirty="0"/>
          </a:p>
        </p:txBody>
      </p:sp>
      <p:sp>
        <p:nvSpPr>
          <p:cNvPr id="170" name="TextBox 169"/>
          <p:cNvSpPr txBox="1"/>
          <p:nvPr/>
        </p:nvSpPr>
        <p:spPr>
          <a:xfrm>
            <a:off x="5783042" y="5923872"/>
            <a:ext cx="355837" cy="461665"/>
          </a:xfrm>
          <a:prstGeom prst="rect">
            <a:avLst/>
          </a:prstGeom>
          <a:noFill/>
        </p:spPr>
        <p:txBody>
          <a:bodyPr wrap="none" rtlCol="0">
            <a:spAutoFit/>
          </a:bodyPr>
          <a:lstStyle/>
          <a:p>
            <a:r>
              <a:rPr lang="en-US" dirty="0"/>
              <a:t>7</a:t>
            </a:r>
          </a:p>
        </p:txBody>
      </p:sp>
    </p:spTree>
    <p:extLst>
      <p:ext uri="{BB962C8B-B14F-4D97-AF65-F5344CB8AC3E}">
        <p14:creationId xmlns:p14="http://schemas.microsoft.com/office/powerpoint/2010/main" val="93267829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Section Summary</a:t>
            </a:r>
            <a:endParaRPr lang="en-US" dirty="0"/>
          </a:p>
        </p:txBody>
      </p:sp>
      <p:sp>
        <p:nvSpPr>
          <p:cNvPr id="3" name="Content Placeholder 2"/>
          <p:cNvSpPr>
            <a:spLocks noGrp="1"/>
          </p:cNvSpPr>
          <p:nvPr>
            <p:ph idx="1"/>
          </p:nvPr>
        </p:nvSpPr>
        <p:spPr/>
        <p:txBody>
          <a:bodyPr/>
          <a:lstStyle/>
          <a:p>
            <a:r>
              <a:rPr lang="en-US" dirty="0"/>
              <a:t>Dimensionality reduction help reduce data while hopefully keeping important signal.</a:t>
            </a:r>
          </a:p>
          <a:p>
            <a:pPr lvl="1"/>
            <a:r>
              <a:rPr lang="en-US" dirty="0"/>
              <a:t>t-SNE on PCA is often used in analysis</a:t>
            </a:r>
          </a:p>
          <a:p>
            <a:r>
              <a:rPr lang="en-US" dirty="0"/>
              <a:t>Created several types of plot often seen in publications.</a:t>
            </a:r>
          </a:p>
          <a:p>
            <a:pPr lvl="1"/>
            <a:r>
              <a:rPr lang="en-US" dirty="0"/>
              <a:t>Plotting genes (through subgroups).</a:t>
            </a:r>
          </a:p>
          <a:p>
            <a:pPr lvl="1"/>
            <a:r>
              <a:rPr lang="en-US" dirty="0" err="1"/>
              <a:t>Ordinating</a:t>
            </a:r>
            <a:r>
              <a:rPr lang="en-US" dirty="0"/>
              <a:t> cells in t-SNE space.</a:t>
            </a:r>
          </a:p>
          <a:p>
            <a:pPr lvl="1"/>
            <a:r>
              <a:rPr lang="en-US" dirty="0"/>
              <a:t>Heat maps of genes associated with PC components.</a:t>
            </a:r>
          </a:p>
          <a:p>
            <a:pPr lvl="1"/>
            <a:r>
              <a:rPr lang="en-US" dirty="0"/>
              <a:t>Plotting metadata on projects of data is an important QC tool</a:t>
            </a:r>
            <a:r>
              <a:rPr lang="en-US" dirty="0" smtClean="0"/>
              <a:t>.</a:t>
            </a:r>
          </a:p>
          <a:p>
            <a:r>
              <a:rPr lang="en-US" dirty="0" smtClean="0"/>
              <a:t>Cluster of cells are currently defined through graph, separate from the ordination (t-SNE / PCA).</a:t>
            </a:r>
            <a:endParaRPr lang="en-US" dirty="0"/>
          </a:p>
        </p:txBody>
      </p:sp>
    </p:spTree>
    <p:extLst>
      <p:ext uri="{BB962C8B-B14F-4D97-AF65-F5344CB8AC3E}">
        <p14:creationId xmlns:p14="http://schemas.microsoft.com/office/powerpoint/2010/main" val="61924896"/>
      </p:ext>
    </p:extLst>
  </p:cSld>
  <p:clrMapOvr>
    <a:masterClrMapping/>
  </p:clrMapOvr>
  <p:timing>
    <p:tnLst>
      <p:par>
        <p:cTn xmlns:p14="http://schemas.microsoft.com/office/powerpoint/2010/mai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Section: Differential Expression</a:t>
            </a:r>
            <a:endParaRPr lang="en-US" dirty="0"/>
          </a:p>
        </p:txBody>
      </p:sp>
      <p:pic>
        <p:nvPicPr>
          <p:cNvPr id="4" name="Content Placeholder 3" descr="corgi_clump.jpg"/>
          <p:cNvPicPr>
            <a:picLocks noGrp="1" noChangeAspect="1"/>
          </p:cNvPicPr>
          <p:nvPr>
            <p:ph idx="1"/>
          </p:nvPr>
        </p:nvPicPr>
        <p:blipFill rotWithShape="1">
          <a:blip r:embed="rId2">
            <a:extLst>
              <a:ext uri="{28A0092B-C50C-407E-A947-70E740481C1C}">
                <a14:useLocalDpi xmlns:a14="http://schemas.microsoft.com/office/drawing/2010/main" val="0"/>
              </a:ext>
            </a:extLst>
          </a:blip>
          <a:srcRect t="-288" b="152"/>
          <a:stretch/>
        </p:blipFill>
        <p:spPr>
          <a:xfrm>
            <a:off x="445331" y="2045936"/>
            <a:ext cx="8229600" cy="3986047"/>
          </a:xfrm>
          <a:ln>
            <a:solidFill>
              <a:srgbClr val="00609F"/>
            </a:solidFill>
          </a:ln>
        </p:spPr>
      </p:pic>
    </p:spTree>
    <p:extLst>
      <p:ext uri="{BB962C8B-B14F-4D97-AF65-F5344CB8AC3E}">
        <p14:creationId xmlns:p14="http://schemas.microsoft.com/office/powerpoint/2010/main" val="2177226188"/>
      </p:ext>
    </p:extLst>
  </p:cSld>
  <p:clrMapOvr>
    <a:masterClrMapping/>
  </p:clrMapOvr>
  <p:timing>
    <p:tnLst>
      <p:par>
        <p:cTn xmlns:p14="http://schemas.microsoft.com/office/powerpoint/2010/mai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Seurat: Differential Expression</a:t>
            </a:r>
            <a:endParaRPr lang="en-US" dirty="0"/>
          </a:p>
        </p:txBody>
      </p:sp>
      <p:sp>
        <p:nvSpPr>
          <p:cNvPr id="3" name="Content Placeholder 2"/>
          <p:cNvSpPr>
            <a:spLocks noGrp="1"/>
          </p:cNvSpPr>
          <p:nvPr>
            <p:ph idx="1"/>
          </p:nvPr>
        </p:nvSpPr>
        <p:spPr/>
        <p:txBody>
          <a:bodyPr/>
          <a:lstStyle/>
          <a:p>
            <a:r>
              <a:rPr lang="en-US" dirty="0"/>
              <a:t>Default if one cluster again many tests.</a:t>
            </a:r>
          </a:p>
          <a:p>
            <a:pPr lvl="1"/>
            <a:r>
              <a:rPr lang="en-US" dirty="0"/>
              <a:t>Can specify an ident.2 test between clusters.</a:t>
            </a:r>
          </a:p>
          <a:p>
            <a:r>
              <a:rPr lang="en-US" dirty="0"/>
              <a:t>Adding speed by </a:t>
            </a:r>
            <a:r>
              <a:rPr lang="en-US" dirty="0" err="1"/>
              <a:t>exluding</a:t>
            </a:r>
            <a:r>
              <a:rPr lang="en-US" dirty="0"/>
              <a:t> tests.</a:t>
            </a:r>
          </a:p>
          <a:p>
            <a:pPr lvl="1"/>
            <a:r>
              <a:rPr lang="en-US" dirty="0" err="1"/>
              <a:t>Min.pct</a:t>
            </a:r>
            <a:r>
              <a:rPr lang="en-US" dirty="0"/>
              <a:t> - controls for </a:t>
            </a:r>
            <a:r>
              <a:rPr lang="en-US" dirty="0" err="1"/>
              <a:t>sparsity</a:t>
            </a:r>
            <a:endParaRPr lang="en-US" dirty="0"/>
          </a:p>
          <a:p>
            <a:pPr lvl="1"/>
            <a:r>
              <a:rPr lang="en-US" dirty="0"/>
              <a:t>Min percentage in a group</a:t>
            </a:r>
          </a:p>
          <a:p>
            <a:pPr lvl="1"/>
            <a:r>
              <a:rPr lang="en-US" dirty="0" err="1"/>
              <a:t>Thresh.test</a:t>
            </a:r>
            <a:r>
              <a:rPr lang="en-US" dirty="0"/>
              <a:t> - must have this difference in averages.</a:t>
            </a:r>
          </a:p>
        </p:txBody>
      </p:sp>
    </p:spTree>
    <p:extLst>
      <p:ext uri="{BB962C8B-B14F-4D97-AF65-F5344CB8AC3E}">
        <p14:creationId xmlns:p14="http://schemas.microsoft.com/office/powerpoint/2010/main" val="2717122389"/>
      </p:ext>
    </p:extLst>
  </p:cSld>
  <p:clrMapOvr>
    <a:masterClrMapping/>
  </p:clrMapOvr>
  <p:timing>
    <p:tnLst>
      <p:par>
        <p:cTn xmlns:p14="http://schemas.microsoft.com/office/powerpoint/2010/mai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Seurat: Many Choices for DE</a:t>
            </a:r>
            <a:endParaRPr lang="en-US" dirty="0"/>
          </a:p>
        </p:txBody>
      </p:sp>
      <p:sp>
        <p:nvSpPr>
          <p:cNvPr id="3" name="Content Placeholder 2"/>
          <p:cNvSpPr>
            <a:spLocks noGrp="1"/>
          </p:cNvSpPr>
          <p:nvPr>
            <p:ph idx="1"/>
          </p:nvPr>
        </p:nvSpPr>
        <p:spPr/>
        <p:txBody>
          <a:bodyPr/>
          <a:lstStyle/>
          <a:p>
            <a:r>
              <a:rPr lang="en-US" dirty="0" err="1" smtClean="0"/>
              <a:t>bimod</a:t>
            </a:r>
            <a:endParaRPr lang="en-US" dirty="0" smtClean="0"/>
          </a:p>
          <a:p>
            <a:pPr lvl="1"/>
            <a:r>
              <a:rPr lang="en-US" dirty="0" smtClean="0"/>
              <a:t>Tests </a:t>
            </a:r>
            <a:r>
              <a:rPr lang="en-US" dirty="0"/>
              <a:t>differences in mean and proportions.</a:t>
            </a:r>
          </a:p>
          <a:p>
            <a:r>
              <a:rPr lang="en-US" dirty="0" smtClean="0"/>
              <a:t>roc</a:t>
            </a:r>
          </a:p>
          <a:p>
            <a:pPr lvl="1"/>
            <a:r>
              <a:rPr lang="en-US" dirty="0" smtClean="0"/>
              <a:t>Uses </a:t>
            </a:r>
            <a:r>
              <a:rPr lang="en-US" dirty="0"/>
              <a:t>AUC like definition of separation.</a:t>
            </a:r>
          </a:p>
          <a:p>
            <a:r>
              <a:rPr lang="en-US" dirty="0" smtClean="0"/>
              <a:t>t</a:t>
            </a:r>
          </a:p>
          <a:p>
            <a:pPr lvl="1"/>
            <a:r>
              <a:rPr lang="en-US" dirty="0" smtClean="0"/>
              <a:t>Student's </a:t>
            </a:r>
            <a:r>
              <a:rPr lang="en-US" dirty="0"/>
              <a:t>T-test.</a:t>
            </a:r>
          </a:p>
          <a:p>
            <a:r>
              <a:rPr lang="en-US" dirty="0" err="1" smtClean="0"/>
              <a:t>tobit</a:t>
            </a:r>
            <a:endParaRPr lang="en-US" dirty="0" smtClean="0"/>
          </a:p>
          <a:p>
            <a:pPr lvl="1"/>
            <a:r>
              <a:rPr lang="en-US" dirty="0" err="1" smtClean="0"/>
              <a:t>Tobit</a:t>
            </a:r>
            <a:r>
              <a:rPr lang="en-US" dirty="0" smtClean="0"/>
              <a:t> </a:t>
            </a:r>
            <a:r>
              <a:rPr lang="en-US" dirty="0"/>
              <a:t>regression on a smoothed data.</a:t>
            </a:r>
          </a:p>
        </p:txBody>
      </p:sp>
    </p:spTree>
    <p:extLst>
      <p:ext uri="{BB962C8B-B14F-4D97-AF65-F5344CB8AC3E}">
        <p14:creationId xmlns:p14="http://schemas.microsoft.com/office/powerpoint/2010/main" val="3932875139"/>
      </p:ext>
    </p:extLst>
  </p:cSld>
  <p:clrMapOvr>
    <a:masterClrMapping/>
  </p:clrMapOvr>
  <p:timing>
    <p:tnLst>
      <p:par>
        <p:cTn xmlns:p14="http://schemas.microsoft.com/office/powerpoint/2010/mai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Seurat: DE and Plotting DE Genes</a:t>
            </a:r>
            <a:endParaRPr lang="en-US" dirty="0"/>
          </a:p>
        </p:txBody>
      </p:sp>
      <p:sp>
        <p:nvSpPr>
          <p:cNvPr id="3" name="Content Placeholder 2"/>
          <p:cNvSpPr>
            <a:spLocks noGrp="1"/>
          </p:cNvSpPr>
          <p:nvPr>
            <p:ph idx="1"/>
          </p:nvPr>
        </p:nvSpPr>
        <p:spPr/>
        <p:txBody>
          <a:bodyPr/>
          <a:lstStyle/>
          <a:p>
            <a:r>
              <a:rPr lang="en-US" dirty="0" smtClean="0"/>
              <a:t>R Exercise.</a:t>
            </a:r>
            <a:endParaRPr lang="en-US" dirty="0"/>
          </a:p>
        </p:txBody>
      </p:sp>
    </p:spTree>
    <p:extLst>
      <p:ext uri="{BB962C8B-B14F-4D97-AF65-F5344CB8AC3E}">
        <p14:creationId xmlns:p14="http://schemas.microsoft.com/office/powerpoint/2010/main" val="3833476380"/>
      </p:ext>
    </p:extLst>
  </p:cSld>
  <p:clrMapOvr>
    <a:masterClrMapping/>
  </p:clrMapOvr>
  <p:timing>
    <p:tnLst>
      <p:par>
        <p:cTn xmlns:p14="http://schemas.microsoft.com/office/powerpoint/2010/mai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Dot plots</a:t>
            </a:r>
            <a:endParaRPr lang="en-US" dirty="0"/>
          </a:p>
        </p:txBody>
      </p:sp>
      <p:pic>
        <p:nvPicPr>
          <p:cNvPr id="4" name="Content Placeholder 3" descr="dotplot.png"/>
          <p:cNvPicPr>
            <a:picLocks noGrp="1" noChangeAspect="1"/>
          </p:cNvPicPr>
          <p:nvPr>
            <p:ph idx="1"/>
          </p:nvPr>
        </p:nvPicPr>
        <p:blipFill rotWithShape="1">
          <a:blip r:embed="rId2">
            <a:extLst>
              <a:ext uri="{28A0092B-C50C-407E-A947-70E740481C1C}">
                <a14:useLocalDpi xmlns:a14="http://schemas.microsoft.com/office/drawing/2010/main" val="0"/>
              </a:ext>
            </a:extLst>
          </a:blip>
          <a:srcRect l="-557" r="392"/>
          <a:stretch/>
        </p:blipFill>
        <p:spPr>
          <a:xfrm>
            <a:off x="4511000" y="1592750"/>
            <a:ext cx="4633000" cy="4581525"/>
          </a:xfrm>
        </p:spPr>
      </p:pic>
      <p:sp>
        <p:nvSpPr>
          <p:cNvPr id="5" name="TextBox 4"/>
          <p:cNvSpPr txBox="1"/>
          <p:nvPr/>
        </p:nvSpPr>
        <p:spPr>
          <a:xfrm>
            <a:off x="199901" y="1846045"/>
            <a:ext cx="4386063" cy="2123658"/>
          </a:xfrm>
          <a:prstGeom prst="rect">
            <a:avLst/>
          </a:prstGeom>
          <a:noFill/>
        </p:spPr>
        <p:txBody>
          <a:bodyPr wrap="square" rtlCol="0">
            <a:spAutoFit/>
          </a:bodyPr>
          <a:lstStyle/>
          <a:p>
            <a:r>
              <a:rPr lang="en-US" dirty="0" smtClean="0"/>
              <a:t>Size of circle</a:t>
            </a:r>
          </a:p>
          <a:p>
            <a:pPr marL="342900" indent="-342900">
              <a:buFont typeface="Arial"/>
              <a:buChar char="•"/>
            </a:pPr>
            <a:r>
              <a:rPr lang="en-US" sz="1800" dirty="0" smtClean="0"/>
              <a:t>Gene prevalence in cluster.</a:t>
            </a:r>
          </a:p>
          <a:p>
            <a:pPr marL="342900" indent="-342900">
              <a:buFontTx/>
              <a:buChar char="-"/>
            </a:pPr>
            <a:endParaRPr lang="en-US" sz="1200" dirty="0"/>
          </a:p>
          <a:p>
            <a:r>
              <a:rPr lang="en-US" dirty="0" smtClean="0"/>
              <a:t>Color of circle</a:t>
            </a:r>
          </a:p>
          <a:p>
            <a:pPr marL="342900" indent="-342900">
              <a:buFont typeface="Arial"/>
              <a:buChar char="•"/>
            </a:pPr>
            <a:r>
              <a:rPr lang="en-US" sz="1800" dirty="0" smtClean="0"/>
              <a:t>More red, more expressed in cluster.</a:t>
            </a:r>
          </a:p>
          <a:p>
            <a:pPr marL="342900" indent="-342900">
              <a:buFontTx/>
              <a:buChar char="-"/>
            </a:pPr>
            <a:endParaRPr lang="en-US" sz="1200" dirty="0"/>
          </a:p>
          <a:p>
            <a:r>
              <a:rPr lang="en-US" dirty="0" smtClean="0"/>
              <a:t>Scales well with many cells.</a:t>
            </a:r>
            <a:endParaRPr lang="en-US" dirty="0"/>
          </a:p>
        </p:txBody>
      </p:sp>
      <p:sp>
        <p:nvSpPr>
          <p:cNvPr id="6" name="TextBox 5"/>
          <p:cNvSpPr txBox="1"/>
          <p:nvPr/>
        </p:nvSpPr>
        <p:spPr>
          <a:xfrm>
            <a:off x="6843671" y="1293409"/>
            <a:ext cx="1570562" cy="369332"/>
          </a:xfrm>
          <a:prstGeom prst="rect">
            <a:avLst/>
          </a:prstGeom>
          <a:noFill/>
        </p:spPr>
        <p:txBody>
          <a:bodyPr wrap="none" rtlCol="0">
            <a:spAutoFit/>
          </a:bodyPr>
          <a:lstStyle/>
          <a:p>
            <a:r>
              <a:rPr lang="en-US" sz="1800" dirty="0" smtClean="0"/>
              <a:t>sparse genes</a:t>
            </a:r>
            <a:endParaRPr lang="en-US" sz="1800" dirty="0"/>
          </a:p>
        </p:txBody>
      </p:sp>
      <p:sp>
        <p:nvSpPr>
          <p:cNvPr id="7" name="TextBox 6"/>
          <p:cNvSpPr txBox="1"/>
          <p:nvPr/>
        </p:nvSpPr>
        <p:spPr>
          <a:xfrm>
            <a:off x="4750123" y="1292951"/>
            <a:ext cx="1827318" cy="369332"/>
          </a:xfrm>
          <a:prstGeom prst="rect">
            <a:avLst/>
          </a:prstGeom>
          <a:noFill/>
        </p:spPr>
        <p:txBody>
          <a:bodyPr wrap="none" rtlCol="0">
            <a:spAutoFit/>
          </a:bodyPr>
          <a:lstStyle/>
          <a:p>
            <a:r>
              <a:rPr lang="en-US" sz="1800" dirty="0" smtClean="0"/>
              <a:t>prevalent genes</a:t>
            </a:r>
            <a:endParaRPr lang="en-US" sz="1800" dirty="0"/>
          </a:p>
        </p:txBody>
      </p:sp>
      <p:sp>
        <p:nvSpPr>
          <p:cNvPr id="8" name="TextBox 7"/>
          <p:cNvSpPr txBox="1"/>
          <p:nvPr/>
        </p:nvSpPr>
        <p:spPr>
          <a:xfrm>
            <a:off x="4714377" y="6091515"/>
            <a:ext cx="1249674" cy="646331"/>
          </a:xfrm>
          <a:prstGeom prst="rect">
            <a:avLst/>
          </a:prstGeom>
          <a:noFill/>
        </p:spPr>
        <p:txBody>
          <a:bodyPr wrap="none" rtlCol="0">
            <a:spAutoFit/>
          </a:bodyPr>
          <a:lstStyle/>
          <a:p>
            <a:pPr algn="ctr"/>
            <a:r>
              <a:rPr lang="en-US" sz="1800" dirty="0"/>
              <a:t>l</a:t>
            </a:r>
            <a:r>
              <a:rPr lang="en-US" sz="1800" dirty="0" smtClean="0"/>
              <a:t>owly</a:t>
            </a:r>
          </a:p>
          <a:p>
            <a:r>
              <a:rPr lang="en-US" sz="1800" dirty="0" smtClean="0"/>
              <a:t>expressed</a:t>
            </a:r>
            <a:endParaRPr lang="en-US" sz="1800" dirty="0"/>
          </a:p>
        </p:txBody>
      </p:sp>
      <p:sp>
        <p:nvSpPr>
          <p:cNvPr id="9" name="TextBox 8"/>
          <p:cNvSpPr txBox="1"/>
          <p:nvPr/>
        </p:nvSpPr>
        <p:spPr>
          <a:xfrm>
            <a:off x="6254326" y="6091515"/>
            <a:ext cx="1249674" cy="646331"/>
          </a:xfrm>
          <a:prstGeom prst="rect">
            <a:avLst/>
          </a:prstGeom>
          <a:noFill/>
        </p:spPr>
        <p:txBody>
          <a:bodyPr wrap="none" rtlCol="0">
            <a:spAutoFit/>
          </a:bodyPr>
          <a:lstStyle/>
          <a:p>
            <a:pPr algn="ctr"/>
            <a:r>
              <a:rPr lang="en-US" sz="1800" dirty="0" smtClean="0"/>
              <a:t>highly</a:t>
            </a:r>
          </a:p>
          <a:p>
            <a:pPr algn="ctr"/>
            <a:r>
              <a:rPr lang="en-US" sz="1800" dirty="0" smtClean="0"/>
              <a:t>expressed</a:t>
            </a:r>
            <a:endParaRPr lang="en-US" sz="1800" dirty="0"/>
          </a:p>
        </p:txBody>
      </p:sp>
      <p:sp>
        <p:nvSpPr>
          <p:cNvPr id="10" name="TextBox 9"/>
          <p:cNvSpPr txBox="1"/>
          <p:nvPr/>
        </p:nvSpPr>
        <p:spPr>
          <a:xfrm>
            <a:off x="7817794" y="6091515"/>
            <a:ext cx="967194" cy="646331"/>
          </a:xfrm>
          <a:prstGeom prst="rect">
            <a:avLst/>
          </a:prstGeom>
          <a:noFill/>
        </p:spPr>
        <p:txBody>
          <a:bodyPr wrap="none" rtlCol="0">
            <a:spAutoFit/>
          </a:bodyPr>
          <a:lstStyle/>
          <a:p>
            <a:pPr algn="ctr"/>
            <a:r>
              <a:rPr lang="en-US" sz="1800" dirty="0"/>
              <a:t>v</a:t>
            </a:r>
            <a:r>
              <a:rPr lang="en-US" sz="1800" dirty="0" smtClean="0"/>
              <a:t>ery</a:t>
            </a:r>
          </a:p>
          <a:p>
            <a:pPr algn="ctr"/>
            <a:r>
              <a:rPr lang="en-US" sz="1800" dirty="0" smtClean="0"/>
              <a:t>specific</a:t>
            </a:r>
            <a:endParaRPr lang="en-US" sz="1800" dirty="0"/>
          </a:p>
        </p:txBody>
      </p:sp>
      <p:cxnSp>
        <p:nvCxnSpPr>
          <p:cNvPr id="12" name="Straight Arrow Connector 11"/>
          <p:cNvCxnSpPr>
            <a:stCxn id="10" idx="0"/>
          </p:cNvCxnSpPr>
          <p:nvPr/>
        </p:nvCxnSpPr>
        <p:spPr>
          <a:xfrm flipV="1">
            <a:off x="8301391" y="5491107"/>
            <a:ext cx="380" cy="600408"/>
          </a:xfrm>
          <a:prstGeom prst="straightConnector1">
            <a:avLst/>
          </a:prstGeom>
          <a:ln>
            <a:solidFill>
              <a:srgbClr val="FF66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9" idx="0"/>
          </p:cNvCxnSpPr>
          <p:nvPr/>
        </p:nvCxnSpPr>
        <p:spPr>
          <a:xfrm flipV="1">
            <a:off x="6879163" y="4397132"/>
            <a:ext cx="975305" cy="1694383"/>
          </a:xfrm>
          <a:prstGeom prst="straightConnector1">
            <a:avLst/>
          </a:prstGeom>
          <a:ln>
            <a:solidFill>
              <a:srgbClr val="FF66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a:stCxn id="8" idx="0"/>
          </p:cNvCxnSpPr>
          <p:nvPr/>
        </p:nvCxnSpPr>
        <p:spPr>
          <a:xfrm flipH="1" flipV="1">
            <a:off x="5114183" y="5372610"/>
            <a:ext cx="225031" cy="718905"/>
          </a:xfrm>
          <a:prstGeom prst="straightConnector1">
            <a:avLst/>
          </a:prstGeom>
          <a:ln>
            <a:solidFill>
              <a:srgbClr val="FF66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a:off x="5301241" y="1589202"/>
            <a:ext cx="2014" cy="256844"/>
          </a:xfrm>
          <a:prstGeom prst="straightConnector1">
            <a:avLst/>
          </a:prstGeom>
          <a:ln>
            <a:solidFill>
              <a:srgbClr val="FF66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p:nvPr/>
        </p:nvCxnSpPr>
        <p:spPr>
          <a:xfrm flipH="1">
            <a:off x="6573215" y="1588745"/>
            <a:ext cx="844159" cy="327850"/>
          </a:xfrm>
          <a:prstGeom prst="straightConnector1">
            <a:avLst/>
          </a:prstGeom>
          <a:ln>
            <a:solidFill>
              <a:srgbClr val="FF6600"/>
            </a:solidFill>
            <a:tailEnd type="arrow"/>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539635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48055" y="1755648"/>
            <a:ext cx="8117661" cy="4525963"/>
          </a:xfrm>
        </p:spPr>
        <p:txBody>
          <a:bodyPr/>
          <a:lstStyle/>
          <a:p>
            <a:r>
              <a:rPr lang="en-US" dirty="0"/>
              <a:t>Developed for single cell but can performed using total RNA.</a:t>
            </a:r>
          </a:p>
          <a:p>
            <a:r>
              <a:rPr lang="en-US" dirty="0"/>
              <a:t>Selects for poly-A tail.</a:t>
            </a:r>
          </a:p>
          <a:p>
            <a:r>
              <a:rPr lang="en-US" dirty="0"/>
              <a:t>Full transcript assay.</a:t>
            </a:r>
          </a:p>
          <a:p>
            <a:pPr lvl="1"/>
            <a:r>
              <a:rPr lang="en-US" dirty="0"/>
              <a:t>Uses template switching for 5' end capture.</a:t>
            </a:r>
          </a:p>
          <a:p>
            <a:r>
              <a:rPr lang="en-US" dirty="0"/>
              <a:t>Standard </a:t>
            </a:r>
            <a:r>
              <a:rPr lang="en-US" dirty="0" err="1"/>
              <a:t>illumina</a:t>
            </a:r>
            <a:r>
              <a:rPr lang="en-US" dirty="0"/>
              <a:t> sequencing.</a:t>
            </a:r>
          </a:p>
          <a:p>
            <a:pPr lvl="1"/>
            <a:r>
              <a:rPr lang="en-US" dirty="0"/>
              <a:t>Off-the-shelf products.</a:t>
            </a:r>
          </a:p>
          <a:p>
            <a:r>
              <a:rPr lang="en-US" dirty="0"/>
              <a:t>Hundreds of samples.</a:t>
            </a:r>
          </a:p>
          <a:p>
            <a:r>
              <a:rPr lang="en-US" dirty="0"/>
              <a:t>Often do not see UMI used.</a:t>
            </a:r>
          </a:p>
        </p:txBody>
      </p:sp>
      <p:sp>
        <p:nvSpPr>
          <p:cNvPr id="2" name="Title 1"/>
          <p:cNvSpPr>
            <a:spLocks noGrp="1"/>
          </p:cNvSpPr>
          <p:nvPr>
            <p:ph type="title"/>
          </p:nvPr>
        </p:nvSpPr>
        <p:spPr/>
        <p:txBody>
          <a:bodyPr/>
          <a:lstStyle/>
          <a:p>
            <a:r>
              <a:rPr lang="en-US" dirty="0" smtClean="0"/>
              <a:t>Smart-Seq2: Description</a:t>
            </a:r>
            <a:endParaRPr lang="en-US" dirty="0"/>
          </a:p>
        </p:txBody>
      </p:sp>
      <p:sp>
        <p:nvSpPr>
          <p:cNvPr id="7" name="TextBox 6"/>
          <p:cNvSpPr txBox="1"/>
          <p:nvPr/>
        </p:nvSpPr>
        <p:spPr>
          <a:xfrm>
            <a:off x="451047" y="1376941"/>
            <a:ext cx="7181074" cy="369332"/>
          </a:xfrm>
          <a:prstGeom prst="rect">
            <a:avLst/>
          </a:prstGeom>
          <a:noFill/>
        </p:spPr>
        <p:txBody>
          <a:bodyPr wrap="square" lIns="0" rIns="0" rtlCol="0">
            <a:spAutoFit/>
          </a:bodyPr>
          <a:lstStyle/>
          <a:p>
            <a:r>
              <a:rPr lang="en-US" sz="1800" b="1" i="0" dirty="0" smtClean="0">
                <a:solidFill>
                  <a:srgbClr val="1D63B3"/>
                </a:solidFill>
              </a:rPr>
              <a:t>Full transcript </a:t>
            </a:r>
            <a:r>
              <a:rPr lang="en-US" sz="1800" b="1" i="0" dirty="0" err="1" smtClean="0">
                <a:solidFill>
                  <a:srgbClr val="1D63B3"/>
                </a:solidFill>
              </a:rPr>
              <a:t>scRNA-Seq</a:t>
            </a:r>
            <a:endParaRPr lang="en-US" sz="1800" b="1" i="0" dirty="0">
              <a:solidFill>
                <a:srgbClr val="1D63B3"/>
              </a:solidFill>
            </a:endParaRPr>
          </a:p>
        </p:txBody>
      </p:sp>
    </p:spTree>
    <p:extLst>
      <p:ext uri="{BB962C8B-B14F-4D97-AF65-F5344CB8AC3E}">
        <p14:creationId xmlns:p14="http://schemas.microsoft.com/office/powerpoint/2010/main" val="2180802988"/>
      </p:ext>
    </p:extLst>
  </p:cSld>
  <p:clrMapOvr>
    <a:masterClrMapping/>
  </p:clrMapOvr>
  <p:timing>
    <p:tnLst>
      <p:par>
        <p:cTn xmlns:p14="http://schemas.microsoft.com/office/powerpoint/2010/mai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sz="half" idx="2"/>
          </p:nvPr>
        </p:nvSpPr>
        <p:spPr>
          <a:xfrm>
            <a:off x="4648200" y="4021322"/>
            <a:ext cx="4038600" cy="2260289"/>
          </a:xfrm>
        </p:spPr>
        <p:txBody>
          <a:bodyPr/>
          <a:lstStyle/>
          <a:p>
            <a:r>
              <a:rPr lang="en-US" dirty="0" smtClean="0"/>
              <a:t>Additionally introduces a GSEA method.</a:t>
            </a:r>
          </a:p>
        </p:txBody>
      </p:sp>
      <p:sp>
        <p:nvSpPr>
          <p:cNvPr id="2" name="Title 1"/>
          <p:cNvSpPr>
            <a:spLocks noGrp="1"/>
          </p:cNvSpPr>
          <p:nvPr>
            <p:ph type="title"/>
          </p:nvPr>
        </p:nvSpPr>
        <p:spPr/>
        <p:txBody>
          <a:bodyPr/>
          <a:lstStyle/>
          <a:p>
            <a:r>
              <a:rPr lang="en-US" dirty="0" smtClean="0"/>
              <a:t>Mast</a:t>
            </a:r>
            <a:endParaRPr lang="en-US" dirty="0"/>
          </a:p>
        </p:txBody>
      </p:sp>
      <p:pic>
        <p:nvPicPr>
          <p:cNvPr id="5" name="Picture 4" descr="mast_titl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83629" y="1372059"/>
            <a:ext cx="4460371" cy="2289394"/>
          </a:xfrm>
          <a:prstGeom prst="rect">
            <a:avLst/>
          </a:prstGeom>
        </p:spPr>
      </p:pic>
      <p:sp>
        <p:nvSpPr>
          <p:cNvPr id="9" name="Content Placeholder 8"/>
          <p:cNvSpPr>
            <a:spLocks noGrp="1"/>
          </p:cNvSpPr>
          <p:nvPr>
            <p:ph sz="half" idx="1"/>
          </p:nvPr>
        </p:nvSpPr>
        <p:spPr/>
        <p:txBody>
          <a:bodyPr/>
          <a:lstStyle/>
          <a:p>
            <a:r>
              <a:rPr lang="en-US" dirty="0" smtClean="0"/>
              <a:t>Uses hurdle model</a:t>
            </a:r>
          </a:p>
          <a:p>
            <a:pPr lvl="1"/>
            <a:r>
              <a:rPr lang="en-US" dirty="0" smtClean="0"/>
              <a:t>Two part generalized linear model to address both rate of expression (prevalence) and expression.</a:t>
            </a:r>
          </a:p>
          <a:p>
            <a:pPr lvl="1"/>
            <a:r>
              <a:rPr lang="en-US" dirty="0" smtClean="0"/>
              <a:t>GLM means covariates can be used to control for unwanted signal.</a:t>
            </a:r>
          </a:p>
          <a:p>
            <a:r>
              <a:rPr lang="en-US" dirty="0" smtClean="0"/>
              <a:t>CDR: Cellular detection rate</a:t>
            </a:r>
          </a:p>
          <a:p>
            <a:pPr lvl="1"/>
            <a:r>
              <a:rPr lang="en-US" dirty="0" smtClean="0"/>
              <a:t>Cellular complexity</a:t>
            </a:r>
          </a:p>
          <a:p>
            <a:pPr lvl="1"/>
            <a:r>
              <a:rPr lang="en-US" dirty="0" smtClean="0"/>
              <a:t>Values below a threshold are 0</a:t>
            </a:r>
          </a:p>
          <a:p>
            <a:endParaRPr lang="en-US" dirty="0"/>
          </a:p>
        </p:txBody>
      </p:sp>
      <p:sp>
        <p:nvSpPr>
          <p:cNvPr id="10" name="TextBox 9"/>
          <p:cNvSpPr txBox="1"/>
          <p:nvPr/>
        </p:nvSpPr>
        <p:spPr>
          <a:xfrm>
            <a:off x="446837" y="5914400"/>
            <a:ext cx="4609555" cy="461665"/>
          </a:xfrm>
          <a:prstGeom prst="rect">
            <a:avLst/>
          </a:prstGeom>
          <a:noFill/>
        </p:spPr>
        <p:txBody>
          <a:bodyPr wrap="none" rtlCol="0">
            <a:spAutoFit/>
          </a:bodyPr>
          <a:lstStyle/>
          <a:p>
            <a:r>
              <a:rPr lang="en-US" dirty="0"/>
              <a:t>https://</a:t>
            </a:r>
            <a:r>
              <a:rPr lang="en-US" dirty="0" err="1"/>
              <a:t>github.com</a:t>
            </a:r>
            <a:r>
              <a:rPr lang="en-US" dirty="0"/>
              <a:t>/</a:t>
            </a:r>
            <a:r>
              <a:rPr lang="en-US" dirty="0" err="1"/>
              <a:t>RGLab</a:t>
            </a:r>
            <a:r>
              <a:rPr lang="en-US" dirty="0"/>
              <a:t>/MAST</a:t>
            </a:r>
          </a:p>
        </p:txBody>
      </p:sp>
    </p:spTree>
    <p:extLst>
      <p:ext uri="{BB962C8B-B14F-4D97-AF65-F5344CB8AC3E}">
        <p14:creationId xmlns:p14="http://schemas.microsoft.com/office/powerpoint/2010/main" val="3276173314"/>
      </p:ext>
    </p:extLst>
  </p:cSld>
  <p:clrMapOvr>
    <a:masterClrMapping/>
  </p:clrMapOvr>
  <p:timing>
    <p:tnLst>
      <p:par>
        <p:cTn xmlns:p14="http://schemas.microsoft.com/office/powerpoint/2010/mai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Mast: Hurdle Models</a:t>
            </a:r>
            <a:endParaRPr lang="en-US" dirty="0"/>
          </a:p>
        </p:txBody>
      </p:sp>
      <p:pic>
        <p:nvPicPr>
          <p:cNvPr id="4" name="Content Placeholder 3" descr="mast_discription.pdf"/>
          <p:cNvPicPr>
            <a:picLocks noGrp="1" noChangeAspect="1"/>
          </p:cNvPicPr>
          <p:nvPr>
            <p:ph idx="1"/>
          </p:nvPr>
        </p:nvPicPr>
        <p:blipFill rotWithShape="1">
          <a:blip r:embed="rId2">
            <a:extLst>
              <a:ext uri="{28A0092B-C50C-407E-A947-70E740481C1C}">
                <a14:useLocalDpi xmlns:a14="http://schemas.microsoft.com/office/drawing/2010/main" val="0"/>
              </a:ext>
            </a:extLst>
          </a:blip>
          <a:srcRect l="-746" r="1271" b="7212"/>
          <a:stretch/>
        </p:blipFill>
        <p:spPr>
          <a:xfrm>
            <a:off x="634979" y="1505572"/>
            <a:ext cx="7008293" cy="5278453"/>
          </a:xfrm>
        </p:spPr>
      </p:pic>
      <p:sp>
        <p:nvSpPr>
          <p:cNvPr id="5" name="TextBox 4"/>
          <p:cNvSpPr txBox="1"/>
          <p:nvPr/>
        </p:nvSpPr>
        <p:spPr>
          <a:xfrm>
            <a:off x="82312" y="3997576"/>
            <a:ext cx="1751401" cy="307777"/>
          </a:xfrm>
          <a:prstGeom prst="rect">
            <a:avLst/>
          </a:prstGeom>
          <a:noFill/>
        </p:spPr>
        <p:txBody>
          <a:bodyPr wrap="none" rtlCol="0">
            <a:spAutoFit/>
          </a:bodyPr>
          <a:lstStyle/>
          <a:p>
            <a:r>
              <a:rPr lang="en-US" sz="1400" dirty="0" smtClean="0"/>
              <a:t>Logistic Regression</a:t>
            </a:r>
            <a:endParaRPr lang="en-US" sz="1400" baseline="30000" dirty="0"/>
          </a:p>
        </p:txBody>
      </p:sp>
      <p:sp>
        <p:nvSpPr>
          <p:cNvPr id="6" name="TextBox 5"/>
          <p:cNvSpPr txBox="1"/>
          <p:nvPr/>
        </p:nvSpPr>
        <p:spPr>
          <a:xfrm>
            <a:off x="6678583" y="3997576"/>
            <a:ext cx="2030962" cy="307777"/>
          </a:xfrm>
          <a:prstGeom prst="rect">
            <a:avLst/>
          </a:prstGeom>
          <a:noFill/>
        </p:spPr>
        <p:txBody>
          <a:bodyPr wrap="none" rtlCol="0">
            <a:spAutoFit/>
          </a:bodyPr>
          <a:lstStyle/>
          <a:p>
            <a:r>
              <a:rPr lang="en-US" sz="1400" dirty="0" smtClean="0"/>
              <a:t>Gaussian Linear Model</a:t>
            </a:r>
            <a:endParaRPr lang="en-US" sz="1400" baseline="30000" dirty="0"/>
          </a:p>
        </p:txBody>
      </p:sp>
    </p:spTree>
    <p:extLst>
      <p:ext uri="{BB962C8B-B14F-4D97-AF65-F5344CB8AC3E}">
        <p14:creationId xmlns:p14="http://schemas.microsoft.com/office/powerpoint/2010/main" val="415954958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Mast: DE and Plotting DE Genes</a:t>
            </a:r>
            <a:endParaRPr lang="en-US" dirty="0"/>
          </a:p>
        </p:txBody>
      </p:sp>
      <p:sp>
        <p:nvSpPr>
          <p:cNvPr id="3" name="Content Placeholder 2"/>
          <p:cNvSpPr>
            <a:spLocks noGrp="1"/>
          </p:cNvSpPr>
          <p:nvPr>
            <p:ph idx="1"/>
          </p:nvPr>
        </p:nvSpPr>
        <p:spPr/>
        <p:txBody>
          <a:bodyPr/>
          <a:lstStyle/>
          <a:p>
            <a:r>
              <a:rPr lang="en-US" dirty="0" smtClean="0"/>
              <a:t>R Exercise.</a:t>
            </a:r>
            <a:endParaRPr lang="en-US" dirty="0"/>
          </a:p>
        </p:txBody>
      </p:sp>
    </p:spTree>
    <p:extLst>
      <p:ext uri="{BB962C8B-B14F-4D97-AF65-F5344CB8AC3E}">
        <p14:creationId xmlns:p14="http://schemas.microsoft.com/office/powerpoint/2010/main" val="900765128"/>
      </p:ext>
    </p:extLst>
  </p:cSld>
  <p:clrMapOvr>
    <a:masterClrMapping/>
  </p:clrMapOvr>
  <p:timing>
    <p:tnLst>
      <p:par>
        <p:cTn xmlns:p14="http://schemas.microsoft.com/office/powerpoint/2010/mai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7715222" cy="1097280"/>
          </a:xfrm>
        </p:spPr>
        <p:txBody>
          <a:bodyPr/>
          <a:lstStyle/>
          <a:p>
            <a:r>
              <a:rPr lang="en-US" sz="3000" dirty="0" smtClean="0"/>
              <a:t>Section: Communicating Results to Collaborators</a:t>
            </a:r>
            <a:endParaRPr lang="en-US" sz="3000" dirty="0"/>
          </a:p>
        </p:txBody>
      </p:sp>
      <p:sp>
        <p:nvSpPr>
          <p:cNvPr id="3" name="Content Placeholder 2"/>
          <p:cNvSpPr>
            <a:spLocks noGrp="1"/>
          </p:cNvSpPr>
          <p:nvPr>
            <p:ph idx="1"/>
          </p:nvPr>
        </p:nvSpPr>
        <p:spPr/>
        <p:txBody>
          <a:bodyPr/>
          <a:lstStyle/>
          <a:p>
            <a:r>
              <a:rPr lang="en-US" dirty="0" smtClean="0"/>
              <a:t>Designing a study.</a:t>
            </a:r>
          </a:p>
          <a:p>
            <a:r>
              <a:rPr lang="en-US" dirty="0" smtClean="0"/>
              <a:t>Writing a grant.</a:t>
            </a:r>
          </a:p>
          <a:p>
            <a:r>
              <a:rPr lang="en-US" dirty="0" smtClean="0"/>
              <a:t>Performing experiments.</a:t>
            </a:r>
          </a:p>
          <a:p>
            <a:r>
              <a:rPr lang="en-US" dirty="0" smtClean="0"/>
              <a:t>Collecting data.</a:t>
            </a:r>
          </a:p>
          <a:p>
            <a:r>
              <a:rPr lang="en-US" dirty="0" smtClean="0"/>
              <a:t>Running sequencing pipelines.</a:t>
            </a:r>
          </a:p>
          <a:p>
            <a:r>
              <a:rPr lang="en-US" dirty="0" smtClean="0"/>
              <a:t>Performing some preliminary analysis.</a:t>
            </a:r>
          </a:p>
          <a:p>
            <a:r>
              <a:rPr lang="en-US" b="1" dirty="0" smtClean="0">
                <a:solidFill>
                  <a:srgbClr val="1D63B3"/>
                </a:solidFill>
              </a:rPr>
              <a:t>Sharing ideas with private collaborators.</a:t>
            </a:r>
          </a:p>
          <a:p>
            <a:r>
              <a:rPr lang="en-US" dirty="0" smtClean="0"/>
              <a:t>Refining analysis.</a:t>
            </a:r>
          </a:p>
          <a:p>
            <a:r>
              <a:rPr lang="en-US" dirty="0" smtClean="0"/>
              <a:t>Completing a paper.</a:t>
            </a:r>
          </a:p>
          <a:p>
            <a:r>
              <a:rPr lang="en-US" b="1" dirty="0" smtClean="0">
                <a:solidFill>
                  <a:srgbClr val="1D63B3"/>
                </a:solidFill>
              </a:rPr>
              <a:t>Sharing analysis publicly.</a:t>
            </a:r>
          </a:p>
        </p:txBody>
      </p:sp>
    </p:spTree>
    <p:extLst>
      <p:ext uri="{BB962C8B-B14F-4D97-AF65-F5344CB8AC3E}">
        <p14:creationId xmlns:p14="http://schemas.microsoft.com/office/powerpoint/2010/main" val="4218449315"/>
      </p:ext>
    </p:extLst>
  </p:cSld>
  <p:clrMapOvr>
    <a:masterClrMapping/>
  </p:clrMapOvr>
  <p:timing>
    <p:tnLst>
      <p:par>
        <p:cTn xmlns:p14="http://schemas.microsoft.com/office/powerpoint/2010/mai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Single Cell Portal</a:t>
            </a:r>
          </a:p>
        </p:txBody>
      </p:sp>
      <p:pic>
        <p:nvPicPr>
          <p:cNvPr id="4" name="Content Placeholder 3" descr="single_cell_portal_home.png"/>
          <p:cNvPicPr>
            <a:picLocks noGrp="1" noChangeAspect="1"/>
          </p:cNvPicPr>
          <p:nvPr>
            <p:ph idx="1"/>
          </p:nvPr>
        </p:nvPicPr>
        <p:blipFill>
          <a:blip r:embed="rId2">
            <a:extLst>
              <a:ext uri="{28A0092B-C50C-407E-A947-70E740481C1C}">
                <a14:useLocalDpi xmlns:a14="http://schemas.microsoft.com/office/drawing/2010/main" val="0"/>
              </a:ext>
            </a:extLst>
          </a:blip>
          <a:srcRect l="-9327" r="-9327"/>
          <a:stretch>
            <a:fillRect/>
          </a:stretch>
        </p:blipFill>
        <p:spPr>
          <a:xfrm>
            <a:off x="446088" y="1757363"/>
            <a:ext cx="8229600" cy="4581525"/>
          </a:xfrm>
        </p:spPr>
      </p:pic>
      <p:sp>
        <p:nvSpPr>
          <p:cNvPr id="5" name="TextBox 4"/>
          <p:cNvSpPr txBox="1"/>
          <p:nvPr/>
        </p:nvSpPr>
        <p:spPr>
          <a:xfrm>
            <a:off x="22880" y="1315820"/>
            <a:ext cx="6614461" cy="461665"/>
          </a:xfrm>
          <a:prstGeom prst="rect">
            <a:avLst/>
          </a:prstGeom>
          <a:noFill/>
        </p:spPr>
        <p:txBody>
          <a:bodyPr wrap="none" rtlCol="0">
            <a:spAutoFit/>
          </a:bodyPr>
          <a:lstStyle/>
          <a:p>
            <a:r>
              <a:rPr lang="en-US" b="1" dirty="0">
                <a:solidFill>
                  <a:srgbClr val="1D63B3"/>
                </a:solidFill>
                <a:hlinkClick r:id="rId3"/>
              </a:rPr>
              <a:t>https://</a:t>
            </a:r>
            <a:r>
              <a:rPr lang="en-US" b="1" dirty="0" err="1">
                <a:solidFill>
                  <a:srgbClr val="1D63B3"/>
                </a:solidFill>
                <a:hlinkClick r:id="rId3"/>
              </a:rPr>
              <a:t>portals.broadinstitute.org</a:t>
            </a:r>
            <a:r>
              <a:rPr lang="en-US" b="1" dirty="0">
                <a:solidFill>
                  <a:srgbClr val="1D63B3"/>
                </a:solidFill>
                <a:hlinkClick r:id="rId3"/>
              </a:rPr>
              <a:t>/</a:t>
            </a:r>
            <a:r>
              <a:rPr lang="en-US" b="1" dirty="0" err="1">
                <a:solidFill>
                  <a:srgbClr val="1D63B3"/>
                </a:solidFill>
                <a:hlinkClick r:id="rId3"/>
              </a:rPr>
              <a:t>single_cell</a:t>
            </a:r>
            <a:endParaRPr lang="en-US" b="1" dirty="0">
              <a:solidFill>
                <a:srgbClr val="1D63B3"/>
              </a:solidFill>
            </a:endParaRPr>
          </a:p>
        </p:txBody>
      </p:sp>
    </p:spTree>
    <p:extLst>
      <p:ext uri="{BB962C8B-B14F-4D97-AF65-F5344CB8AC3E}">
        <p14:creationId xmlns:p14="http://schemas.microsoft.com/office/powerpoint/2010/main" val="584180868"/>
      </p:ext>
    </p:extLst>
  </p:cSld>
  <p:clrMapOvr>
    <a:masterClrMapping/>
  </p:clrMapOvr>
  <p:timing>
    <p:tnLst>
      <p:par>
        <p:cTn xmlns:p14="http://schemas.microsoft.com/office/powerpoint/2010/mai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Single Cell Portal</a:t>
            </a:r>
          </a:p>
        </p:txBody>
      </p:sp>
      <p:pic>
        <p:nvPicPr>
          <p:cNvPr id="4" name="Content Placeholder 3" descr="scp descriptions.png"/>
          <p:cNvPicPr>
            <a:picLocks noGrp="1" noChangeAspect="1"/>
          </p:cNvPicPr>
          <p:nvPr>
            <p:ph idx="1"/>
          </p:nvPr>
        </p:nvPicPr>
        <p:blipFill>
          <a:blip r:embed="rId2">
            <a:extLst>
              <a:ext uri="{28A0092B-C50C-407E-A947-70E740481C1C}">
                <a14:useLocalDpi xmlns:a14="http://schemas.microsoft.com/office/drawing/2010/main" val="0"/>
              </a:ext>
            </a:extLst>
          </a:blip>
          <a:srcRect l="-6633" r="-6633"/>
          <a:stretch>
            <a:fillRect/>
          </a:stretch>
        </p:blipFill>
        <p:spPr/>
      </p:pic>
      <p:sp>
        <p:nvSpPr>
          <p:cNvPr id="5" name="TextBox 4"/>
          <p:cNvSpPr txBox="1"/>
          <p:nvPr/>
        </p:nvSpPr>
        <p:spPr>
          <a:xfrm>
            <a:off x="451047" y="1376941"/>
            <a:ext cx="7181074" cy="369332"/>
          </a:xfrm>
          <a:prstGeom prst="rect">
            <a:avLst/>
          </a:prstGeom>
          <a:noFill/>
        </p:spPr>
        <p:txBody>
          <a:bodyPr wrap="square" lIns="0" rIns="0" rtlCol="0">
            <a:spAutoFit/>
          </a:bodyPr>
          <a:lstStyle/>
          <a:p>
            <a:r>
              <a:rPr lang="en-US" sz="1800" b="1" i="0" dirty="0" smtClean="0">
                <a:solidFill>
                  <a:srgbClr val="1D63B3"/>
                </a:solidFill>
              </a:rPr>
              <a:t>Study Descriptions Can Be Created</a:t>
            </a:r>
            <a:endParaRPr lang="en-US" sz="1800" b="1" i="0" dirty="0">
              <a:solidFill>
                <a:srgbClr val="1D63B3"/>
              </a:solidFill>
            </a:endParaRPr>
          </a:p>
        </p:txBody>
      </p:sp>
    </p:spTree>
    <p:extLst>
      <p:ext uri="{BB962C8B-B14F-4D97-AF65-F5344CB8AC3E}">
        <p14:creationId xmlns:p14="http://schemas.microsoft.com/office/powerpoint/2010/main" val="2558321266"/>
      </p:ext>
    </p:extLst>
  </p:cSld>
  <p:clrMapOvr>
    <a:masterClrMapping/>
  </p:clrMapOvr>
  <p:timing>
    <p:tnLst>
      <p:par>
        <p:cTn xmlns:p14="http://schemas.microsoft.com/office/powerpoint/2010/mai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Single Cell Portal</a:t>
            </a:r>
          </a:p>
        </p:txBody>
      </p:sp>
      <p:pic>
        <p:nvPicPr>
          <p:cNvPr id="4" name="Content Placeholder 3" descr="scp_data_repo.png"/>
          <p:cNvPicPr>
            <a:picLocks noGrp="1" noChangeAspect="1"/>
          </p:cNvPicPr>
          <p:nvPr>
            <p:ph idx="1"/>
          </p:nvPr>
        </p:nvPicPr>
        <p:blipFill>
          <a:blip r:embed="rId2">
            <a:extLst>
              <a:ext uri="{28A0092B-C50C-407E-A947-70E740481C1C}">
                <a14:useLocalDpi xmlns:a14="http://schemas.microsoft.com/office/drawing/2010/main" val="0"/>
              </a:ext>
            </a:extLst>
          </a:blip>
          <a:srcRect l="-567" r="-567"/>
          <a:stretch>
            <a:fillRect/>
          </a:stretch>
        </p:blipFill>
        <p:spPr/>
      </p:pic>
      <p:sp>
        <p:nvSpPr>
          <p:cNvPr id="5" name="TextBox 4"/>
          <p:cNvSpPr txBox="1"/>
          <p:nvPr/>
        </p:nvSpPr>
        <p:spPr>
          <a:xfrm>
            <a:off x="451047" y="1376941"/>
            <a:ext cx="7181074" cy="369332"/>
          </a:xfrm>
          <a:prstGeom prst="rect">
            <a:avLst/>
          </a:prstGeom>
          <a:noFill/>
        </p:spPr>
        <p:txBody>
          <a:bodyPr wrap="square" lIns="0" rIns="0" rtlCol="0">
            <a:spAutoFit/>
          </a:bodyPr>
          <a:lstStyle/>
          <a:p>
            <a:r>
              <a:rPr lang="en-US" sz="1800" b="1" i="0" dirty="0" smtClean="0">
                <a:solidFill>
                  <a:srgbClr val="1D63B3"/>
                </a:solidFill>
              </a:rPr>
              <a:t>Data </a:t>
            </a:r>
            <a:r>
              <a:rPr lang="en-US" sz="1800" b="1" dirty="0">
                <a:solidFill>
                  <a:srgbClr val="1D63B3"/>
                </a:solidFill>
              </a:rPr>
              <a:t>C</a:t>
            </a:r>
            <a:r>
              <a:rPr lang="en-US" sz="1800" b="1" i="0" dirty="0" smtClean="0">
                <a:solidFill>
                  <a:srgbClr val="1D63B3"/>
                </a:solidFill>
              </a:rPr>
              <a:t>an Be Shared</a:t>
            </a:r>
            <a:endParaRPr lang="en-US" sz="1800" b="1" i="0" dirty="0">
              <a:solidFill>
                <a:srgbClr val="1D63B3"/>
              </a:solidFill>
            </a:endParaRPr>
          </a:p>
        </p:txBody>
      </p:sp>
    </p:spTree>
    <p:extLst>
      <p:ext uri="{BB962C8B-B14F-4D97-AF65-F5344CB8AC3E}">
        <p14:creationId xmlns:p14="http://schemas.microsoft.com/office/powerpoint/2010/main" val="2674747072"/>
      </p:ext>
    </p:extLst>
  </p:cSld>
  <p:clrMapOvr>
    <a:masterClrMapping/>
  </p:clrMapOvr>
  <p:timing>
    <p:tnLst>
      <p:par>
        <p:cTn xmlns:p14="http://schemas.microsoft.com/office/powerpoint/2010/mai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Single Cell Portal</a:t>
            </a:r>
          </a:p>
        </p:txBody>
      </p:sp>
      <p:pic>
        <p:nvPicPr>
          <p:cNvPr id="4" name="Content Placeholder 3" descr="scp_sample_clustering.png"/>
          <p:cNvPicPr>
            <a:picLocks noGrp="1" noChangeAspect="1"/>
          </p:cNvPicPr>
          <p:nvPr>
            <p:ph idx="1"/>
          </p:nvPr>
        </p:nvPicPr>
        <p:blipFill>
          <a:blip r:embed="rId2">
            <a:extLst>
              <a:ext uri="{28A0092B-C50C-407E-A947-70E740481C1C}">
                <a14:useLocalDpi xmlns:a14="http://schemas.microsoft.com/office/drawing/2010/main" val="0"/>
              </a:ext>
            </a:extLst>
          </a:blip>
          <a:srcRect l="-6483" r="-6483"/>
          <a:stretch>
            <a:fillRect/>
          </a:stretch>
        </p:blipFill>
        <p:spPr/>
      </p:pic>
      <p:sp>
        <p:nvSpPr>
          <p:cNvPr id="5" name="TextBox 4"/>
          <p:cNvSpPr txBox="1"/>
          <p:nvPr/>
        </p:nvSpPr>
        <p:spPr>
          <a:xfrm>
            <a:off x="451047" y="1376941"/>
            <a:ext cx="7181074" cy="369332"/>
          </a:xfrm>
          <a:prstGeom prst="rect">
            <a:avLst/>
          </a:prstGeom>
          <a:noFill/>
        </p:spPr>
        <p:txBody>
          <a:bodyPr wrap="square" lIns="0" rIns="0" rtlCol="0">
            <a:spAutoFit/>
          </a:bodyPr>
          <a:lstStyle/>
          <a:p>
            <a:r>
              <a:rPr lang="en-US" sz="1800" b="1" dirty="0" smtClean="0">
                <a:solidFill>
                  <a:srgbClr val="1D63B3"/>
                </a:solidFill>
              </a:rPr>
              <a:t>One Can Interact with Cell Clusters</a:t>
            </a:r>
            <a:endParaRPr lang="en-US" sz="1800" b="1" i="0" dirty="0">
              <a:solidFill>
                <a:srgbClr val="1D63B3"/>
              </a:solidFill>
            </a:endParaRPr>
          </a:p>
        </p:txBody>
      </p:sp>
    </p:spTree>
    <p:extLst>
      <p:ext uri="{BB962C8B-B14F-4D97-AF65-F5344CB8AC3E}">
        <p14:creationId xmlns:p14="http://schemas.microsoft.com/office/powerpoint/2010/main" val="2674747072"/>
      </p:ext>
    </p:extLst>
  </p:cSld>
  <p:clrMapOvr>
    <a:masterClrMapping/>
  </p:clrMapOvr>
  <p:timing>
    <p:tnLst>
      <p:par>
        <p:cTn xmlns:p14="http://schemas.microsoft.com/office/powerpoint/2010/mai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Single Cell Portal</a:t>
            </a:r>
          </a:p>
        </p:txBody>
      </p:sp>
      <p:pic>
        <p:nvPicPr>
          <p:cNvPr id="4" name="Content Placeholder 3" descr="scp_genes_thru_clusters.png"/>
          <p:cNvPicPr>
            <a:picLocks noGrp="1" noChangeAspect="1"/>
          </p:cNvPicPr>
          <p:nvPr>
            <p:ph idx="1"/>
          </p:nvPr>
        </p:nvPicPr>
        <p:blipFill>
          <a:blip r:embed="rId2">
            <a:extLst>
              <a:ext uri="{28A0092B-C50C-407E-A947-70E740481C1C}">
                <a14:useLocalDpi xmlns:a14="http://schemas.microsoft.com/office/drawing/2010/main" val="0"/>
              </a:ext>
            </a:extLst>
          </a:blip>
          <a:srcRect l="-5708" r="-5708"/>
          <a:stretch>
            <a:fillRect/>
          </a:stretch>
        </p:blipFill>
        <p:spPr/>
      </p:pic>
      <p:sp>
        <p:nvSpPr>
          <p:cNvPr id="5" name="TextBox 4"/>
          <p:cNvSpPr txBox="1"/>
          <p:nvPr/>
        </p:nvSpPr>
        <p:spPr>
          <a:xfrm>
            <a:off x="451047" y="1376941"/>
            <a:ext cx="7181074" cy="369332"/>
          </a:xfrm>
          <a:prstGeom prst="rect">
            <a:avLst/>
          </a:prstGeom>
          <a:noFill/>
        </p:spPr>
        <p:txBody>
          <a:bodyPr wrap="square" lIns="0" rIns="0" rtlCol="0">
            <a:spAutoFit/>
          </a:bodyPr>
          <a:lstStyle/>
          <a:p>
            <a:r>
              <a:rPr lang="en-US" sz="1800" b="1" i="0" dirty="0" smtClean="0">
                <a:solidFill>
                  <a:srgbClr val="1D63B3"/>
                </a:solidFill>
              </a:rPr>
              <a:t>Gene Expression Can be Viewed Across Clusters</a:t>
            </a:r>
            <a:endParaRPr lang="en-US" sz="1800" b="1" i="0" dirty="0">
              <a:solidFill>
                <a:srgbClr val="1D63B3"/>
              </a:solidFill>
            </a:endParaRPr>
          </a:p>
        </p:txBody>
      </p:sp>
    </p:spTree>
    <p:extLst>
      <p:ext uri="{BB962C8B-B14F-4D97-AF65-F5344CB8AC3E}">
        <p14:creationId xmlns:p14="http://schemas.microsoft.com/office/powerpoint/2010/main" val="2674747072"/>
      </p:ext>
    </p:extLst>
  </p:cSld>
  <p:clrMapOvr>
    <a:masterClrMapping/>
  </p:clrMapOvr>
  <p:timing>
    <p:tnLst>
      <p:par>
        <p:cTn xmlns:p14="http://schemas.microsoft.com/office/powerpoint/2010/mai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Single Cell Portal</a:t>
            </a:r>
          </a:p>
        </p:txBody>
      </p:sp>
      <p:pic>
        <p:nvPicPr>
          <p:cNvPr id="6" name="Content Placeholder 5" descr="scp_expression_thru_cluster.png"/>
          <p:cNvPicPr>
            <a:picLocks noGrp="1" noChangeAspect="1"/>
          </p:cNvPicPr>
          <p:nvPr>
            <p:ph idx="1"/>
          </p:nvPr>
        </p:nvPicPr>
        <p:blipFill>
          <a:blip r:embed="rId2">
            <a:extLst>
              <a:ext uri="{28A0092B-C50C-407E-A947-70E740481C1C}">
                <a14:useLocalDpi xmlns:a14="http://schemas.microsoft.com/office/drawing/2010/main" val="0"/>
              </a:ext>
            </a:extLst>
          </a:blip>
          <a:srcRect l="-12604" r="-12604"/>
          <a:stretch>
            <a:fillRect/>
          </a:stretch>
        </p:blipFill>
        <p:spPr/>
      </p:pic>
      <p:sp>
        <p:nvSpPr>
          <p:cNvPr id="8" name="TextBox 7"/>
          <p:cNvSpPr txBox="1"/>
          <p:nvPr/>
        </p:nvSpPr>
        <p:spPr>
          <a:xfrm>
            <a:off x="451047" y="1376941"/>
            <a:ext cx="7181074" cy="369332"/>
          </a:xfrm>
          <a:prstGeom prst="rect">
            <a:avLst/>
          </a:prstGeom>
          <a:noFill/>
        </p:spPr>
        <p:txBody>
          <a:bodyPr wrap="square" lIns="0" rIns="0" rtlCol="0">
            <a:spAutoFit/>
          </a:bodyPr>
          <a:lstStyle/>
          <a:p>
            <a:r>
              <a:rPr lang="en-US" sz="1800" b="1" i="0" dirty="0" smtClean="0">
                <a:solidFill>
                  <a:srgbClr val="1D63B3"/>
                </a:solidFill>
              </a:rPr>
              <a:t>Gene Expression Can be Viewed Across Clusters</a:t>
            </a:r>
            <a:endParaRPr lang="en-US" sz="1800" b="1" i="0" dirty="0">
              <a:solidFill>
                <a:srgbClr val="1D63B3"/>
              </a:solidFill>
            </a:endParaRPr>
          </a:p>
        </p:txBody>
      </p:sp>
    </p:spTree>
    <p:extLst>
      <p:ext uri="{BB962C8B-B14F-4D97-AF65-F5344CB8AC3E}">
        <p14:creationId xmlns:p14="http://schemas.microsoft.com/office/powerpoint/2010/main" val="3225087563"/>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smart_seq2.jpg"/>
          <p:cNvPicPr>
            <a:picLocks noGrp="1" noChangeAspect="1"/>
          </p:cNvPicPr>
          <p:nvPr>
            <p:ph sz="half" idx="1"/>
          </p:nvPr>
        </p:nvPicPr>
        <p:blipFill>
          <a:blip r:embed="rId2">
            <a:extLst>
              <a:ext uri="{28A0092B-C50C-407E-A947-70E740481C1C}">
                <a14:useLocalDpi xmlns:a14="http://schemas.microsoft.com/office/drawing/2010/main" val="0"/>
              </a:ext>
            </a:extLst>
          </a:blip>
          <a:srcRect l="-23810" r="-23810"/>
          <a:stretch>
            <a:fillRect/>
          </a:stretch>
        </p:blipFill>
        <p:spPr/>
      </p:pic>
      <p:sp>
        <p:nvSpPr>
          <p:cNvPr id="4" name="Content Placeholder 3"/>
          <p:cNvSpPr>
            <a:spLocks noGrp="1"/>
          </p:cNvSpPr>
          <p:nvPr>
            <p:ph sz="half" idx="2"/>
          </p:nvPr>
        </p:nvSpPr>
        <p:spPr/>
        <p:txBody>
          <a:bodyPr/>
          <a:lstStyle/>
          <a:p>
            <a:r>
              <a:rPr lang="en-US" sz="2000" dirty="0"/>
              <a:t>Poly-A capture with 30nt </a:t>
            </a:r>
            <a:r>
              <a:rPr lang="en-US" sz="2000" dirty="0" err="1"/>
              <a:t>polyT</a:t>
            </a:r>
            <a:r>
              <a:rPr lang="en-US" sz="2000" dirty="0"/>
              <a:t> and 25nt 5' anchor sequence.</a:t>
            </a:r>
          </a:p>
          <a:p>
            <a:r>
              <a:rPr lang="en-US" sz="2000" dirty="0"/>
              <a:t>RT adding </a:t>
            </a:r>
            <a:r>
              <a:rPr lang="en-US" sz="2000" dirty="0" err="1"/>
              <a:t>untemplated</a:t>
            </a:r>
            <a:r>
              <a:rPr lang="en-US" sz="2000" dirty="0"/>
              <a:t> C</a:t>
            </a:r>
          </a:p>
          <a:p>
            <a:r>
              <a:rPr lang="en-US" sz="2000" dirty="0"/>
              <a:t>Template switching</a:t>
            </a:r>
          </a:p>
          <a:p>
            <a:r>
              <a:rPr lang="en-US" sz="2000" dirty="0"/>
              <a:t>Locked Nucleic Acid binds to </a:t>
            </a:r>
            <a:r>
              <a:rPr lang="en-US" sz="2000" dirty="0" err="1"/>
              <a:t>untemplated</a:t>
            </a:r>
            <a:r>
              <a:rPr lang="en-US" sz="2000" dirty="0"/>
              <a:t> C</a:t>
            </a:r>
          </a:p>
          <a:p>
            <a:r>
              <a:rPr lang="en-US" sz="2000" dirty="0"/>
              <a:t>RT switches template</a:t>
            </a:r>
          </a:p>
          <a:p>
            <a:r>
              <a:rPr lang="en-US" sz="2000" dirty="0" err="1"/>
              <a:t>Preamplification</a:t>
            </a:r>
            <a:r>
              <a:rPr lang="en-US" sz="2000" dirty="0"/>
              <a:t> / cleanup</a:t>
            </a:r>
          </a:p>
          <a:p>
            <a:r>
              <a:rPr lang="en-US" sz="2000" dirty="0"/>
              <a:t>DNA fragmentation and adapter ligation together.</a:t>
            </a:r>
          </a:p>
          <a:p>
            <a:r>
              <a:rPr lang="en-US" sz="2000" dirty="0"/>
              <a:t>Gap </a:t>
            </a:r>
            <a:r>
              <a:rPr lang="en-US" sz="2000" dirty="0" smtClean="0"/>
              <a:t>Repair, </a:t>
            </a:r>
            <a:r>
              <a:rPr lang="en-US" sz="2000" dirty="0"/>
              <a:t>enrich, </a:t>
            </a:r>
            <a:r>
              <a:rPr lang="en-US" sz="2000" dirty="0" smtClean="0"/>
              <a:t>purify.</a:t>
            </a:r>
            <a:endParaRPr lang="en-US" sz="2000" dirty="0"/>
          </a:p>
        </p:txBody>
      </p:sp>
      <p:sp>
        <p:nvSpPr>
          <p:cNvPr id="2" name="Title 1"/>
          <p:cNvSpPr>
            <a:spLocks noGrp="1"/>
          </p:cNvSpPr>
          <p:nvPr>
            <p:ph type="title"/>
          </p:nvPr>
        </p:nvSpPr>
        <p:spPr/>
        <p:txBody>
          <a:bodyPr/>
          <a:lstStyle/>
          <a:p>
            <a:r>
              <a:rPr lang="en-US" dirty="0" smtClean="0"/>
              <a:t>Smart-Seq2</a:t>
            </a:r>
            <a:r>
              <a:rPr lang="en-US" dirty="0"/>
              <a:t>: </a:t>
            </a:r>
            <a:r>
              <a:rPr lang="en-US" dirty="0" smtClean="0"/>
              <a:t>Assay Overview</a:t>
            </a:r>
            <a:endParaRPr lang="en-US" dirty="0"/>
          </a:p>
        </p:txBody>
      </p:sp>
    </p:spTree>
    <p:extLst>
      <p:ext uri="{BB962C8B-B14F-4D97-AF65-F5344CB8AC3E}">
        <p14:creationId xmlns:p14="http://schemas.microsoft.com/office/powerpoint/2010/main" val="3368775430"/>
      </p:ext>
    </p:extLst>
  </p:cSld>
  <p:clrMapOvr>
    <a:masterClrMapping/>
  </p:clrMapOvr>
  <p:timing>
    <p:tnLst>
      <p:par>
        <p:cTn xmlns:p14="http://schemas.microsoft.com/office/powerpoint/2010/mai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Single Cell Portal</a:t>
            </a:r>
          </a:p>
        </p:txBody>
      </p:sp>
      <p:pic>
        <p:nvPicPr>
          <p:cNvPr id="4" name="Content Placeholder 3" descr="scp_alt_cluster.png"/>
          <p:cNvPicPr>
            <a:picLocks noGrp="1" noChangeAspect="1"/>
          </p:cNvPicPr>
          <p:nvPr>
            <p:ph idx="1"/>
          </p:nvPr>
        </p:nvPicPr>
        <p:blipFill>
          <a:blip r:embed="rId2">
            <a:extLst>
              <a:ext uri="{28A0092B-C50C-407E-A947-70E740481C1C}">
                <a14:useLocalDpi xmlns:a14="http://schemas.microsoft.com/office/drawing/2010/main" val="0"/>
              </a:ext>
            </a:extLst>
          </a:blip>
          <a:srcRect l="-417" r="-417"/>
          <a:stretch>
            <a:fillRect/>
          </a:stretch>
        </p:blipFill>
        <p:spPr/>
      </p:pic>
      <p:sp>
        <p:nvSpPr>
          <p:cNvPr id="5" name="TextBox 4"/>
          <p:cNvSpPr txBox="1"/>
          <p:nvPr/>
        </p:nvSpPr>
        <p:spPr>
          <a:xfrm>
            <a:off x="451047" y="1376941"/>
            <a:ext cx="7181074" cy="369332"/>
          </a:xfrm>
          <a:prstGeom prst="rect">
            <a:avLst/>
          </a:prstGeom>
          <a:noFill/>
        </p:spPr>
        <p:txBody>
          <a:bodyPr wrap="square" lIns="0" rIns="0" rtlCol="0">
            <a:spAutoFit/>
          </a:bodyPr>
          <a:lstStyle/>
          <a:p>
            <a:r>
              <a:rPr lang="en-US" sz="1800" b="1" i="0" dirty="0" smtClean="0">
                <a:solidFill>
                  <a:srgbClr val="1D63B3"/>
                </a:solidFill>
              </a:rPr>
              <a:t>Multiple Clustering Can be Used</a:t>
            </a:r>
            <a:endParaRPr lang="en-US" sz="1800" b="1" i="0" dirty="0">
              <a:solidFill>
                <a:srgbClr val="1D63B3"/>
              </a:solidFill>
            </a:endParaRPr>
          </a:p>
        </p:txBody>
      </p:sp>
    </p:spTree>
    <p:extLst>
      <p:ext uri="{BB962C8B-B14F-4D97-AF65-F5344CB8AC3E}">
        <p14:creationId xmlns:p14="http://schemas.microsoft.com/office/powerpoint/2010/main" val="2674747072"/>
      </p:ext>
    </p:extLst>
  </p:cSld>
  <p:clrMapOvr>
    <a:masterClrMapping/>
  </p:clrMapOvr>
  <p:timing>
    <p:tnLst>
      <p:par>
        <p:cTn xmlns:p14="http://schemas.microsoft.com/office/powerpoint/2010/mai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Single Cell Portal</a:t>
            </a:r>
          </a:p>
        </p:txBody>
      </p:sp>
      <p:pic>
        <p:nvPicPr>
          <p:cNvPr id="4" name="Content Placeholder 3" descr="scp_gene_thru_alt_cluster.png"/>
          <p:cNvPicPr>
            <a:picLocks noGrp="1" noChangeAspect="1"/>
          </p:cNvPicPr>
          <p:nvPr>
            <p:ph idx="1"/>
          </p:nvPr>
        </p:nvPicPr>
        <p:blipFill>
          <a:blip r:embed="rId2">
            <a:extLst>
              <a:ext uri="{28A0092B-C50C-407E-A947-70E740481C1C}">
                <a14:useLocalDpi xmlns:a14="http://schemas.microsoft.com/office/drawing/2010/main" val="0"/>
              </a:ext>
            </a:extLst>
          </a:blip>
          <a:srcRect l="-5530" r="-5530"/>
          <a:stretch>
            <a:fillRect/>
          </a:stretch>
        </p:blipFill>
        <p:spPr/>
      </p:pic>
      <p:sp>
        <p:nvSpPr>
          <p:cNvPr id="5" name="TextBox 4"/>
          <p:cNvSpPr txBox="1"/>
          <p:nvPr/>
        </p:nvSpPr>
        <p:spPr>
          <a:xfrm>
            <a:off x="451047" y="1376941"/>
            <a:ext cx="7181074" cy="369332"/>
          </a:xfrm>
          <a:prstGeom prst="rect">
            <a:avLst/>
          </a:prstGeom>
          <a:noFill/>
        </p:spPr>
        <p:txBody>
          <a:bodyPr wrap="square" lIns="0" rIns="0" rtlCol="0">
            <a:spAutoFit/>
          </a:bodyPr>
          <a:lstStyle/>
          <a:p>
            <a:r>
              <a:rPr lang="en-US" sz="1800" b="1" i="0" dirty="0" smtClean="0">
                <a:solidFill>
                  <a:srgbClr val="1D63B3"/>
                </a:solidFill>
              </a:rPr>
              <a:t>Genes Can </a:t>
            </a:r>
            <a:r>
              <a:rPr lang="en-US" sz="1800" b="1" dirty="0">
                <a:solidFill>
                  <a:srgbClr val="1D63B3"/>
                </a:solidFill>
              </a:rPr>
              <a:t>B</a:t>
            </a:r>
            <a:r>
              <a:rPr lang="en-US" sz="1800" b="1" i="0" dirty="0" smtClean="0">
                <a:solidFill>
                  <a:srgbClr val="1D63B3"/>
                </a:solidFill>
              </a:rPr>
              <a:t>e Viewed in </a:t>
            </a:r>
            <a:r>
              <a:rPr lang="en-US" sz="1800" b="1" dirty="0" smtClean="0">
                <a:solidFill>
                  <a:srgbClr val="1D63B3"/>
                </a:solidFill>
              </a:rPr>
              <a:t>Many Clusters</a:t>
            </a:r>
            <a:endParaRPr lang="en-US" sz="1800" b="1" i="0" dirty="0">
              <a:solidFill>
                <a:srgbClr val="1D63B3"/>
              </a:solidFill>
            </a:endParaRPr>
          </a:p>
        </p:txBody>
      </p:sp>
    </p:spTree>
    <p:extLst>
      <p:ext uri="{BB962C8B-B14F-4D97-AF65-F5344CB8AC3E}">
        <p14:creationId xmlns:p14="http://schemas.microsoft.com/office/powerpoint/2010/main" val="2674747072"/>
      </p:ext>
    </p:extLst>
  </p:cSld>
  <p:clrMapOvr>
    <a:masterClrMapping/>
  </p:clrMapOvr>
  <p:timing>
    <p:tnLst>
      <p:par>
        <p:cTn xmlns:p14="http://schemas.microsoft.com/office/powerpoint/2010/mai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Single Cell Portal</a:t>
            </a:r>
          </a:p>
        </p:txBody>
      </p:sp>
      <p:pic>
        <p:nvPicPr>
          <p:cNvPr id="4" name="Content Placeholder 3" descr="scp_expression_thru_alt_cluster.png"/>
          <p:cNvPicPr>
            <a:picLocks noGrp="1" noChangeAspect="1"/>
          </p:cNvPicPr>
          <p:nvPr>
            <p:ph idx="1"/>
          </p:nvPr>
        </p:nvPicPr>
        <p:blipFill>
          <a:blip r:embed="rId2">
            <a:extLst>
              <a:ext uri="{28A0092B-C50C-407E-A947-70E740481C1C}">
                <a14:useLocalDpi xmlns:a14="http://schemas.microsoft.com/office/drawing/2010/main" val="0"/>
              </a:ext>
            </a:extLst>
          </a:blip>
          <a:srcRect l="-12755" r="-12755"/>
          <a:stretch>
            <a:fillRect/>
          </a:stretch>
        </p:blipFill>
        <p:spPr/>
      </p:pic>
      <p:sp>
        <p:nvSpPr>
          <p:cNvPr id="5" name="TextBox 4"/>
          <p:cNvSpPr txBox="1"/>
          <p:nvPr/>
        </p:nvSpPr>
        <p:spPr>
          <a:xfrm>
            <a:off x="451047" y="1376941"/>
            <a:ext cx="7181074" cy="369332"/>
          </a:xfrm>
          <a:prstGeom prst="rect">
            <a:avLst/>
          </a:prstGeom>
          <a:noFill/>
        </p:spPr>
        <p:txBody>
          <a:bodyPr wrap="square" lIns="0" rIns="0" rtlCol="0">
            <a:spAutoFit/>
          </a:bodyPr>
          <a:lstStyle/>
          <a:p>
            <a:r>
              <a:rPr lang="en-US" sz="1800" b="1" i="0" dirty="0" smtClean="0">
                <a:solidFill>
                  <a:srgbClr val="1D63B3"/>
                </a:solidFill>
              </a:rPr>
              <a:t>Expression Ca</a:t>
            </a:r>
            <a:r>
              <a:rPr lang="en-US" sz="1800" b="1" dirty="0" smtClean="0">
                <a:solidFill>
                  <a:srgbClr val="1D63B3"/>
                </a:solidFill>
              </a:rPr>
              <a:t>n </a:t>
            </a:r>
            <a:r>
              <a:rPr lang="en-US" sz="1800" b="1" dirty="0">
                <a:solidFill>
                  <a:srgbClr val="1D63B3"/>
                </a:solidFill>
              </a:rPr>
              <a:t>B</a:t>
            </a:r>
            <a:r>
              <a:rPr lang="en-US" sz="1800" b="1" dirty="0" smtClean="0">
                <a:solidFill>
                  <a:srgbClr val="1D63B3"/>
                </a:solidFill>
              </a:rPr>
              <a:t>e Shown in Many </a:t>
            </a:r>
            <a:r>
              <a:rPr lang="en-US" sz="1800" b="1" dirty="0" err="1" smtClean="0">
                <a:solidFill>
                  <a:srgbClr val="1D63B3"/>
                </a:solidFill>
              </a:rPr>
              <a:t>Clusterings</a:t>
            </a:r>
            <a:endParaRPr lang="en-US" sz="1800" b="1" i="0" dirty="0">
              <a:solidFill>
                <a:srgbClr val="1D63B3"/>
              </a:solidFill>
            </a:endParaRPr>
          </a:p>
        </p:txBody>
      </p:sp>
    </p:spTree>
    <p:extLst>
      <p:ext uri="{BB962C8B-B14F-4D97-AF65-F5344CB8AC3E}">
        <p14:creationId xmlns:p14="http://schemas.microsoft.com/office/powerpoint/2010/main" val="2674747072"/>
      </p:ext>
    </p:extLst>
  </p:cSld>
  <p:clrMapOvr>
    <a:masterClrMapping/>
  </p:clrMapOvr>
  <p:timing>
    <p:tnLst>
      <p:par>
        <p:cTn xmlns:p14="http://schemas.microsoft.com/office/powerpoint/2010/mai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Single Cell Portal</a:t>
            </a:r>
          </a:p>
        </p:txBody>
      </p:sp>
      <p:pic>
        <p:nvPicPr>
          <p:cNvPr id="4" name="Content Placeholder 3" descr="scp_heatmaps.png"/>
          <p:cNvPicPr>
            <a:picLocks noGrp="1" noChangeAspect="1"/>
          </p:cNvPicPr>
          <p:nvPr>
            <p:ph idx="1"/>
          </p:nvPr>
        </p:nvPicPr>
        <p:blipFill>
          <a:blip r:embed="rId2">
            <a:extLst>
              <a:ext uri="{28A0092B-C50C-407E-A947-70E740481C1C}">
                <a14:useLocalDpi xmlns:a14="http://schemas.microsoft.com/office/drawing/2010/main" val="0"/>
              </a:ext>
            </a:extLst>
          </a:blip>
          <a:srcRect l="-5932" r="-5932"/>
          <a:stretch>
            <a:fillRect/>
          </a:stretch>
        </p:blipFill>
        <p:spPr/>
      </p:pic>
      <p:sp>
        <p:nvSpPr>
          <p:cNvPr id="5" name="TextBox 4"/>
          <p:cNvSpPr txBox="1"/>
          <p:nvPr/>
        </p:nvSpPr>
        <p:spPr>
          <a:xfrm>
            <a:off x="451047" y="1376941"/>
            <a:ext cx="7181074" cy="369332"/>
          </a:xfrm>
          <a:prstGeom prst="rect">
            <a:avLst/>
          </a:prstGeom>
          <a:noFill/>
        </p:spPr>
        <p:txBody>
          <a:bodyPr wrap="square" lIns="0" rIns="0" rtlCol="0">
            <a:spAutoFit/>
          </a:bodyPr>
          <a:lstStyle/>
          <a:p>
            <a:r>
              <a:rPr lang="en-US" sz="1800" b="1" dirty="0" smtClean="0">
                <a:solidFill>
                  <a:srgbClr val="1D63B3"/>
                </a:solidFill>
              </a:rPr>
              <a:t>Expression in Clusters Can </a:t>
            </a:r>
            <a:r>
              <a:rPr lang="en-US" sz="1800" b="1" dirty="0">
                <a:solidFill>
                  <a:srgbClr val="1D63B3"/>
                </a:solidFill>
              </a:rPr>
              <a:t>A</a:t>
            </a:r>
            <a:r>
              <a:rPr lang="en-US" sz="1800" b="1" dirty="0" smtClean="0">
                <a:solidFill>
                  <a:srgbClr val="1D63B3"/>
                </a:solidFill>
              </a:rPr>
              <a:t>lso </a:t>
            </a:r>
            <a:r>
              <a:rPr lang="en-US" sz="1800" b="1" dirty="0">
                <a:solidFill>
                  <a:srgbClr val="1D63B3"/>
                </a:solidFill>
              </a:rPr>
              <a:t>B</a:t>
            </a:r>
            <a:r>
              <a:rPr lang="en-US" sz="1800" b="1" dirty="0" smtClean="0">
                <a:solidFill>
                  <a:srgbClr val="1D63B3"/>
                </a:solidFill>
              </a:rPr>
              <a:t>e Shown as </a:t>
            </a:r>
            <a:r>
              <a:rPr lang="en-US" sz="1800" b="1" dirty="0" err="1" smtClean="0">
                <a:solidFill>
                  <a:srgbClr val="1D63B3"/>
                </a:solidFill>
              </a:rPr>
              <a:t>Heatmaps</a:t>
            </a:r>
            <a:endParaRPr lang="en-US" sz="1800" b="1" i="0" dirty="0">
              <a:solidFill>
                <a:srgbClr val="1D63B3"/>
              </a:solidFill>
            </a:endParaRPr>
          </a:p>
        </p:txBody>
      </p:sp>
    </p:spTree>
    <p:extLst>
      <p:ext uri="{BB962C8B-B14F-4D97-AF65-F5344CB8AC3E}">
        <p14:creationId xmlns:p14="http://schemas.microsoft.com/office/powerpoint/2010/main" val="2674747072"/>
      </p:ext>
    </p:extLst>
  </p:cSld>
  <p:clrMapOvr>
    <a:masterClrMapping/>
  </p:clrMapOvr>
  <p:timing>
    <p:tnLst>
      <p:par>
        <p:cTn xmlns:p14="http://schemas.microsoft.com/office/powerpoint/2010/mai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Single Cell Portal</a:t>
            </a:r>
          </a:p>
        </p:txBody>
      </p:sp>
      <p:sp>
        <p:nvSpPr>
          <p:cNvPr id="3" name="Content Placeholder 2"/>
          <p:cNvSpPr>
            <a:spLocks noGrp="1"/>
          </p:cNvSpPr>
          <p:nvPr>
            <p:ph idx="1"/>
          </p:nvPr>
        </p:nvSpPr>
        <p:spPr/>
        <p:txBody>
          <a:bodyPr/>
          <a:lstStyle/>
          <a:p>
            <a:r>
              <a:rPr lang="en-US" dirty="0" smtClean="0"/>
              <a:t>Studies can be …</a:t>
            </a:r>
          </a:p>
          <a:p>
            <a:pPr lvl="1"/>
            <a:r>
              <a:rPr lang="en-US" dirty="0" smtClean="0"/>
              <a:t>Private</a:t>
            </a:r>
          </a:p>
          <a:p>
            <a:pPr lvl="1"/>
            <a:r>
              <a:rPr lang="en-US" dirty="0" smtClean="0"/>
              <a:t>Private but shared privately</a:t>
            </a:r>
          </a:p>
          <a:p>
            <a:pPr lvl="1"/>
            <a:r>
              <a:rPr lang="en-US" dirty="0" smtClean="0"/>
              <a:t>Public but with data inaccessible</a:t>
            </a:r>
          </a:p>
          <a:p>
            <a:pPr lvl="1"/>
            <a:r>
              <a:rPr lang="en-US" dirty="0" smtClean="0"/>
              <a:t>Public</a:t>
            </a:r>
            <a:endParaRPr lang="en-US" dirty="0"/>
          </a:p>
        </p:txBody>
      </p:sp>
    </p:spTree>
    <p:extLst>
      <p:ext uri="{BB962C8B-B14F-4D97-AF65-F5344CB8AC3E}">
        <p14:creationId xmlns:p14="http://schemas.microsoft.com/office/powerpoint/2010/main" val="2674747072"/>
      </p:ext>
    </p:extLst>
  </p:cSld>
  <p:clrMapOvr>
    <a:masterClrMapping/>
  </p:clrMapOvr>
  <p:timing>
    <p:tnLst>
      <p:par>
        <p:cTn xmlns:p14="http://schemas.microsoft.com/office/powerpoint/2010/mai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Section: Wrapping </a:t>
            </a:r>
            <a:r>
              <a:rPr lang="en-US" dirty="0" smtClean="0"/>
              <a:t>Up</a:t>
            </a:r>
            <a:br>
              <a:rPr lang="en-US" dirty="0" smtClean="0"/>
            </a:br>
            <a:r>
              <a:rPr lang="en-US" dirty="0" smtClean="0"/>
              <a:t>What </a:t>
            </a:r>
            <a:r>
              <a:rPr lang="en-US" dirty="0"/>
              <a:t>Did We Miss (So Much</a:t>
            </a:r>
            <a:r>
              <a:rPr lang="en-US" dirty="0" smtClean="0"/>
              <a:t>)?</a:t>
            </a:r>
            <a:endParaRPr lang="en-US" dirty="0"/>
          </a:p>
        </p:txBody>
      </p:sp>
      <p:grpSp>
        <p:nvGrpSpPr>
          <p:cNvPr id="7" name="Group 6"/>
          <p:cNvGrpSpPr/>
          <p:nvPr/>
        </p:nvGrpSpPr>
        <p:grpSpPr>
          <a:xfrm>
            <a:off x="137289" y="1408180"/>
            <a:ext cx="5068241" cy="1223462"/>
            <a:chOff x="137288" y="1408179"/>
            <a:chExt cx="6475451" cy="1854915"/>
          </a:xfrm>
        </p:grpSpPr>
        <p:pic>
          <p:nvPicPr>
            <p:cNvPr id="5" name="Picture 4" descr="2016_wagner_cel_id_header_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730" y="1408179"/>
              <a:ext cx="6441129" cy="1240051"/>
            </a:xfrm>
            <a:prstGeom prst="rect">
              <a:avLst/>
            </a:prstGeom>
          </p:spPr>
        </p:pic>
        <p:pic>
          <p:nvPicPr>
            <p:cNvPr id="6" name="Picture 5" descr="2016_wagner_cel_id_header_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288" y="2168390"/>
              <a:ext cx="6475451" cy="1094704"/>
            </a:xfrm>
            <a:prstGeom prst="rect">
              <a:avLst/>
            </a:prstGeom>
          </p:spPr>
        </p:pic>
      </p:grpSp>
      <p:pic>
        <p:nvPicPr>
          <p:cNvPr id="4" name="Picture 3" descr="Screen Shot 2017-01-10 at 11.28.53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29379" y="2356724"/>
            <a:ext cx="5651500" cy="4279900"/>
          </a:xfrm>
          <a:prstGeom prst="rect">
            <a:avLst/>
          </a:prstGeom>
        </p:spPr>
      </p:pic>
      <p:sp>
        <p:nvSpPr>
          <p:cNvPr id="9" name="TextBox 8"/>
          <p:cNvSpPr txBox="1"/>
          <p:nvPr/>
        </p:nvSpPr>
        <p:spPr>
          <a:xfrm>
            <a:off x="6050416" y="1695780"/>
            <a:ext cx="2674676" cy="369332"/>
          </a:xfrm>
          <a:prstGeom prst="rect">
            <a:avLst/>
          </a:prstGeom>
          <a:noFill/>
        </p:spPr>
        <p:txBody>
          <a:bodyPr wrap="square" rtlCol="0">
            <a:spAutoFit/>
          </a:bodyPr>
          <a:lstStyle/>
          <a:p>
            <a:r>
              <a:rPr lang="en-US" sz="1800" dirty="0" smtClean="0"/>
              <a:t>So much more to learn!</a:t>
            </a:r>
            <a:endParaRPr lang="en-US" sz="1800" dirty="0"/>
          </a:p>
        </p:txBody>
      </p:sp>
      <p:grpSp>
        <p:nvGrpSpPr>
          <p:cNvPr id="11" name="Group 10"/>
          <p:cNvGrpSpPr/>
          <p:nvPr/>
        </p:nvGrpSpPr>
        <p:grpSpPr>
          <a:xfrm>
            <a:off x="2923952" y="2405281"/>
            <a:ext cx="2496892" cy="675382"/>
            <a:chOff x="2618220" y="2440554"/>
            <a:chExt cx="2496892" cy="675382"/>
          </a:xfrm>
        </p:grpSpPr>
        <p:sp>
          <p:nvSpPr>
            <p:cNvPr id="8" name="TextBox 7"/>
            <p:cNvSpPr txBox="1"/>
            <p:nvPr/>
          </p:nvSpPr>
          <p:spPr>
            <a:xfrm>
              <a:off x="2618220" y="2440554"/>
              <a:ext cx="2385689" cy="461665"/>
            </a:xfrm>
            <a:prstGeom prst="rect">
              <a:avLst/>
            </a:prstGeom>
            <a:noFill/>
          </p:spPr>
          <p:txBody>
            <a:bodyPr wrap="none" rtlCol="0">
              <a:spAutoFit/>
            </a:bodyPr>
            <a:lstStyle/>
            <a:p>
              <a:r>
                <a:rPr lang="en-US" dirty="0" smtClean="0"/>
                <a:t>We covered this</a:t>
              </a:r>
              <a:endParaRPr lang="en-US" dirty="0"/>
            </a:p>
          </p:txBody>
        </p:sp>
        <p:sp>
          <p:nvSpPr>
            <p:cNvPr id="10" name="Right Arrow 9"/>
            <p:cNvSpPr/>
            <p:nvPr/>
          </p:nvSpPr>
          <p:spPr>
            <a:xfrm>
              <a:off x="3069067" y="2786705"/>
              <a:ext cx="2046045" cy="329231"/>
            </a:xfrm>
            <a:prstGeom prst="rightArrow">
              <a:avLst>
                <a:gd name="adj1" fmla="val 35713"/>
                <a:gd name="adj2" fmla="val 50000"/>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963877069"/>
      </p:ext>
    </p:extLst>
  </p:cSld>
  <p:clrMapOvr>
    <a:masterClrMapping/>
  </p:clrMapOvr>
  <p:timing>
    <p:tnLst>
      <p:par>
        <p:cTn xmlns:p14="http://schemas.microsoft.com/office/powerpoint/2010/mai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Awesome List</a:t>
            </a:r>
            <a:endParaRPr lang="en-US" dirty="0"/>
          </a:p>
        </p:txBody>
      </p:sp>
      <p:pic>
        <p:nvPicPr>
          <p:cNvPr id="5" name="Picture 4" descr="awesome2.png"/>
          <p:cNvPicPr>
            <a:picLocks noChangeAspect="1"/>
          </p:cNvPicPr>
          <p:nvPr/>
        </p:nvPicPr>
        <p:blipFill rotWithShape="1">
          <a:blip r:embed="rId2">
            <a:extLst>
              <a:ext uri="{28A0092B-C50C-407E-A947-70E740481C1C}">
                <a14:useLocalDpi xmlns:a14="http://schemas.microsoft.com/office/drawing/2010/main" val="0"/>
              </a:ext>
            </a:extLst>
          </a:blip>
          <a:srcRect b="50000"/>
          <a:stretch/>
        </p:blipFill>
        <p:spPr>
          <a:xfrm>
            <a:off x="0" y="3653617"/>
            <a:ext cx="9144000" cy="3204384"/>
          </a:xfrm>
          <a:prstGeom prst="rect">
            <a:avLst/>
          </a:prstGeom>
        </p:spPr>
      </p:pic>
      <p:pic>
        <p:nvPicPr>
          <p:cNvPr id="7" name="Picture 6" descr="awesome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334" y="1769431"/>
            <a:ext cx="8549082" cy="2077122"/>
          </a:xfrm>
          <a:prstGeom prst="rect">
            <a:avLst/>
          </a:prstGeom>
        </p:spPr>
      </p:pic>
      <p:sp>
        <p:nvSpPr>
          <p:cNvPr id="8" name="TextBox 7"/>
          <p:cNvSpPr txBox="1"/>
          <p:nvPr/>
        </p:nvSpPr>
        <p:spPr>
          <a:xfrm>
            <a:off x="34317" y="1373030"/>
            <a:ext cx="7350540" cy="461665"/>
          </a:xfrm>
          <a:prstGeom prst="rect">
            <a:avLst/>
          </a:prstGeom>
          <a:noFill/>
        </p:spPr>
        <p:txBody>
          <a:bodyPr wrap="none" rtlCol="0">
            <a:spAutoFit/>
          </a:bodyPr>
          <a:lstStyle/>
          <a:p>
            <a:r>
              <a:rPr lang="en-US" b="1" dirty="0">
                <a:solidFill>
                  <a:srgbClr val="1D63B3"/>
                </a:solidFill>
                <a:hlinkClick r:id="rId4"/>
              </a:rPr>
              <a:t>https://</a:t>
            </a:r>
            <a:r>
              <a:rPr lang="en-US" b="1" dirty="0" err="1">
                <a:solidFill>
                  <a:srgbClr val="1D63B3"/>
                </a:solidFill>
                <a:hlinkClick r:id="rId4"/>
              </a:rPr>
              <a:t>github.com</a:t>
            </a:r>
            <a:r>
              <a:rPr lang="en-US" b="1" dirty="0">
                <a:solidFill>
                  <a:srgbClr val="1D63B3"/>
                </a:solidFill>
                <a:hlinkClick r:id="rId4"/>
              </a:rPr>
              <a:t>/</a:t>
            </a:r>
            <a:r>
              <a:rPr lang="en-US" b="1" dirty="0" err="1">
                <a:solidFill>
                  <a:srgbClr val="1D63B3"/>
                </a:solidFill>
                <a:hlinkClick r:id="rId4"/>
              </a:rPr>
              <a:t>seandavi</a:t>
            </a:r>
            <a:r>
              <a:rPr lang="en-US" b="1" dirty="0">
                <a:solidFill>
                  <a:srgbClr val="1D63B3"/>
                </a:solidFill>
                <a:hlinkClick r:id="rId4"/>
              </a:rPr>
              <a:t>/awesome-single-cell</a:t>
            </a:r>
            <a:endParaRPr lang="en-US" b="1" dirty="0">
              <a:solidFill>
                <a:srgbClr val="1D63B3"/>
              </a:solidFill>
            </a:endParaRPr>
          </a:p>
        </p:txBody>
      </p:sp>
    </p:spTree>
    <p:extLst>
      <p:ext uri="{BB962C8B-B14F-4D97-AF65-F5344CB8AC3E}">
        <p14:creationId xmlns:p14="http://schemas.microsoft.com/office/powerpoint/2010/main" val="3032047223"/>
      </p:ext>
    </p:extLst>
  </p:cSld>
  <p:clrMapOvr>
    <a:masterClrMapping/>
  </p:clrMapOvr>
  <p:timing>
    <p:tnLst>
      <p:par>
        <p:cTn xmlns:p14="http://schemas.microsoft.com/office/powerpoint/2010/mai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Single Cell Network</a:t>
            </a:r>
            <a:endParaRPr lang="en-US" dirty="0"/>
          </a:p>
        </p:txBody>
      </p:sp>
      <p:pic>
        <p:nvPicPr>
          <p:cNvPr id="4" name="Content Placeholder 3" descr="single_cell_network.png"/>
          <p:cNvPicPr>
            <a:picLocks noGrp="1" noChangeAspect="1"/>
          </p:cNvPicPr>
          <p:nvPr>
            <p:ph idx="1"/>
          </p:nvPr>
        </p:nvPicPr>
        <p:blipFill>
          <a:blip r:embed="rId2">
            <a:extLst>
              <a:ext uri="{28A0092B-C50C-407E-A947-70E740481C1C}">
                <a14:useLocalDpi xmlns:a14="http://schemas.microsoft.com/office/drawing/2010/main" val="0"/>
              </a:ext>
            </a:extLst>
          </a:blip>
          <a:srcRect l="-18793" r="-18793"/>
          <a:stretch>
            <a:fillRect/>
          </a:stretch>
        </p:blipFill>
        <p:spPr/>
      </p:pic>
      <p:sp>
        <p:nvSpPr>
          <p:cNvPr id="5" name="TextBox 4"/>
          <p:cNvSpPr txBox="1"/>
          <p:nvPr/>
        </p:nvSpPr>
        <p:spPr>
          <a:xfrm>
            <a:off x="100953" y="1360640"/>
            <a:ext cx="4140977" cy="461665"/>
          </a:xfrm>
          <a:prstGeom prst="rect">
            <a:avLst/>
          </a:prstGeom>
          <a:noFill/>
        </p:spPr>
        <p:txBody>
          <a:bodyPr wrap="none" rtlCol="0">
            <a:spAutoFit/>
          </a:bodyPr>
          <a:lstStyle/>
          <a:p>
            <a:r>
              <a:rPr lang="en-US" b="1" dirty="0" smtClean="0">
                <a:hlinkClick r:id="rId3"/>
              </a:rPr>
              <a:t>www.singlecellnetwork.org</a:t>
            </a:r>
            <a:endParaRPr lang="en-US" b="1" dirty="0"/>
          </a:p>
        </p:txBody>
      </p:sp>
    </p:spTree>
    <p:extLst>
      <p:ext uri="{BB962C8B-B14F-4D97-AF65-F5344CB8AC3E}">
        <p14:creationId xmlns:p14="http://schemas.microsoft.com/office/powerpoint/2010/main" val="353311308"/>
      </p:ext>
    </p:extLst>
  </p:cSld>
  <p:clrMapOvr>
    <a:masterClrMapping/>
  </p:clrMapOvr>
  <p:timing>
    <p:tnLst>
      <p:par>
        <p:cTn xmlns:p14="http://schemas.microsoft.com/office/powerpoint/2010/mai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Thank You</a:t>
            </a:r>
            <a:endParaRPr lang="en-US" dirty="0"/>
          </a:p>
        </p:txBody>
      </p:sp>
      <p:sp>
        <p:nvSpPr>
          <p:cNvPr id="3" name="Content Placeholder 2"/>
          <p:cNvSpPr>
            <a:spLocks noGrp="1"/>
          </p:cNvSpPr>
          <p:nvPr>
            <p:ph idx="1"/>
          </p:nvPr>
        </p:nvSpPr>
        <p:spPr>
          <a:xfrm>
            <a:off x="445330" y="1756789"/>
            <a:ext cx="7938751" cy="2487940"/>
          </a:xfrm>
        </p:spPr>
        <p:txBody>
          <a:bodyPr numCol="2"/>
          <a:lstStyle/>
          <a:p>
            <a:pPr marL="0" indent="0">
              <a:buNone/>
            </a:pPr>
            <a:r>
              <a:rPr lang="en-US" sz="1800" dirty="0"/>
              <a:t>Aviv </a:t>
            </a:r>
            <a:r>
              <a:rPr lang="en-US" sz="1800" dirty="0" err="1"/>
              <a:t>Regev</a:t>
            </a:r>
            <a:endParaRPr lang="en-US" sz="1800" dirty="0"/>
          </a:p>
          <a:p>
            <a:pPr marL="0" indent="0">
              <a:buNone/>
            </a:pPr>
            <a:r>
              <a:rPr lang="en-US" sz="1800" dirty="0"/>
              <a:t>Brian Haas</a:t>
            </a:r>
          </a:p>
          <a:p>
            <a:pPr marL="0" indent="0">
              <a:buNone/>
            </a:pPr>
            <a:r>
              <a:rPr lang="en-US" sz="1800" dirty="0" smtClean="0"/>
              <a:t>Adam Haber</a:t>
            </a:r>
          </a:p>
          <a:p>
            <a:pPr marL="0" indent="0">
              <a:buNone/>
            </a:pPr>
            <a:r>
              <a:rPr lang="en-US" sz="1800" dirty="0" err="1" smtClean="0"/>
              <a:t>Anindita</a:t>
            </a:r>
            <a:r>
              <a:rPr lang="en-US" sz="1800" dirty="0" smtClean="0"/>
              <a:t> </a:t>
            </a:r>
            <a:r>
              <a:rPr lang="en-US" sz="1800" dirty="0" err="1"/>
              <a:t>Basu</a:t>
            </a:r>
            <a:endParaRPr lang="en-US" sz="1800" dirty="0"/>
          </a:p>
          <a:p>
            <a:pPr marL="0" indent="0">
              <a:buNone/>
            </a:pPr>
            <a:r>
              <a:rPr lang="en-US" sz="1800" dirty="0" err="1"/>
              <a:t>Asma</a:t>
            </a:r>
            <a:r>
              <a:rPr lang="en-US" sz="1800" dirty="0"/>
              <a:t> </a:t>
            </a:r>
            <a:r>
              <a:rPr lang="en-US" sz="1800" dirty="0" err="1"/>
              <a:t>Bankapur</a:t>
            </a:r>
            <a:endParaRPr lang="en-US" sz="1800" dirty="0"/>
          </a:p>
          <a:p>
            <a:pPr marL="0" indent="0">
              <a:buNone/>
            </a:pPr>
            <a:r>
              <a:rPr lang="en-US" sz="1800" dirty="0"/>
              <a:t>Chloe </a:t>
            </a:r>
            <a:r>
              <a:rPr lang="en-US" sz="1800" dirty="0" err="1"/>
              <a:t>Villani</a:t>
            </a:r>
            <a:endParaRPr lang="en-US" sz="1800" dirty="0"/>
          </a:p>
          <a:p>
            <a:pPr marL="0" indent="0">
              <a:buNone/>
            </a:pPr>
            <a:r>
              <a:rPr lang="en-US" sz="1800" dirty="0" err="1"/>
              <a:t>Karthik</a:t>
            </a:r>
            <a:r>
              <a:rPr lang="en-US" sz="1800" dirty="0"/>
              <a:t> </a:t>
            </a:r>
            <a:r>
              <a:rPr lang="en-US" sz="1800" dirty="0" err="1" smtClean="0"/>
              <a:t>Shekhar</a:t>
            </a:r>
            <a:endParaRPr lang="en-US" sz="1800" dirty="0" smtClean="0"/>
          </a:p>
          <a:p>
            <a:pPr marL="0" indent="0">
              <a:buNone/>
            </a:pPr>
            <a:r>
              <a:rPr lang="en-US" sz="1800" dirty="0"/>
              <a:t>Kristine </a:t>
            </a:r>
            <a:r>
              <a:rPr lang="en-US" sz="1800" dirty="0" err="1" smtClean="0"/>
              <a:t>Schwenck</a:t>
            </a:r>
            <a:endParaRPr lang="en-US" sz="1800" dirty="0"/>
          </a:p>
          <a:p>
            <a:pPr marL="0" indent="0">
              <a:buNone/>
            </a:pPr>
            <a:r>
              <a:rPr lang="en-US" sz="1800" dirty="0" err="1"/>
              <a:t>Matan</a:t>
            </a:r>
            <a:r>
              <a:rPr lang="en-US" sz="1800" dirty="0"/>
              <a:t> </a:t>
            </a:r>
            <a:r>
              <a:rPr lang="en-US" sz="1800" dirty="0" err="1"/>
              <a:t>Hofree</a:t>
            </a:r>
            <a:endParaRPr lang="en-US" sz="1800" dirty="0"/>
          </a:p>
          <a:p>
            <a:pPr marL="0" indent="0">
              <a:buNone/>
            </a:pPr>
            <a:r>
              <a:rPr lang="en-US" sz="1800" dirty="0"/>
              <a:t>Michel Cole</a:t>
            </a:r>
          </a:p>
          <a:p>
            <a:pPr marL="0" indent="0">
              <a:buNone/>
            </a:pPr>
            <a:r>
              <a:rPr lang="en-US" sz="1800" dirty="0"/>
              <a:t>Monika </a:t>
            </a:r>
            <a:r>
              <a:rPr lang="en-US" sz="1800" dirty="0" err="1"/>
              <a:t>Kowalczyk</a:t>
            </a:r>
            <a:endParaRPr lang="en-US" sz="1800" dirty="0"/>
          </a:p>
          <a:p>
            <a:pPr marL="0" indent="0">
              <a:buNone/>
            </a:pPr>
            <a:r>
              <a:rPr lang="en-US" sz="1800" dirty="0" err="1" smtClean="0"/>
              <a:t>Nir</a:t>
            </a:r>
            <a:r>
              <a:rPr lang="en-US" sz="1800" dirty="0" smtClean="0"/>
              <a:t> </a:t>
            </a:r>
            <a:r>
              <a:rPr lang="en-US" sz="1800" dirty="0" err="1" smtClean="0"/>
              <a:t>Yosef</a:t>
            </a:r>
            <a:endParaRPr lang="en-US" sz="1800" dirty="0" smtClean="0"/>
          </a:p>
          <a:p>
            <a:pPr marL="0" indent="0">
              <a:buNone/>
            </a:pPr>
            <a:r>
              <a:rPr lang="en-US" sz="1800" dirty="0" smtClean="0"/>
              <a:t>Sean Simmons</a:t>
            </a:r>
            <a:endParaRPr lang="en-US" sz="1800" dirty="0"/>
          </a:p>
          <a:p>
            <a:pPr marL="0" indent="0">
              <a:buNone/>
            </a:pPr>
            <a:r>
              <a:rPr lang="en-US" sz="1800" dirty="0" err="1"/>
              <a:t>Regev</a:t>
            </a:r>
            <a:r>
              <a:rPr lang="en-US" sz="1800" dirty="0"/>
              <a:t> Single Cell Working Group</a:t>
            </a:r>
          </a:p>
          <a:p>
            <a:pPr marL="0" indent="0">
              <a:buNone/>
            </a:pPr>
            <a:r>
              <a:rPr lang="en-US" sz="1800" dirty="0"/>
              <a:t>Today's Attendees</a:t>
            </a:r>
          </a:p>
        </p:txBody>
      </p:sp>
    </p:spTree>
    <p:extLst>
      <p:ext uri="{BB962C8B-B14F-4D97-AF65-F5344CB8AC3E}">
        <p14:creationId xmlns:p14="http://schemas.microsoft.com/office/powerpoint/2010/main" val="2475255410"/>
      </p:ext>
    </p:extLst>
  </p:cSld>
  <p:clrMapOvr>
    <a:masterClrMapping/>
  </p:clrMapOvr>
  <p:timing>
    <p:tnLst>
      <p:par>
        <p:cTn xmlns:p14="http://schemas.microsoft.com/office/powerpoint/2010/mai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a:t>
            </a:r>
            <a:endParaRPr lang="en-US" dirty="0"/>
          </a:p>
        </p:txBody>
      </p:sp>
      <p:pic>
        <p:nvPicPr>
          <p:cNvPr id="4" name="Content Placeholder 3" descr="corgi_tv.png"/>
          <p:cNvPicPr>
            <a:picLocks noGrp="1" noChangeAspect="1"/>
          </p:cNvPicPr>
          <p:nvPr>
            <p:ph idx="1"/>
          </p:nvPr>
        </p:nvPicPr>
        <p:blipFill>
          <a:blip r:embed="rId2">
            <a:extLst>
              <a:ext uri="{28A0092B-C50C-407E-A947-70E740481C1C}">
                <a14:useLocalDpi xmlns:a14="http://schemas.microsoft.com/office/drawing/2010/main" val="0"/>
              </a:ext>
            </a:extLst>
          </a:blip>
          <a:srcRect t="22164" b="22164"/>
          <a:stretch>
            <a:fillRect/>
          </a:stretch>
        </p:blipFill>
        <p:spPr>
          <a:ln>
            <a:solidFill>
              <a:srgbClr val="00609F"/>
            </a:solidFill>
          </a:ln>
        </p:spPr>
      </p:pic>
    </p:spTree>
    <p:extLst>
      <p:ext uri="{BB962C8B-B14F-4D97-AF65-F5344CB8AC3E}">
        <p14:creationId xmlns:p14="http://schemas.microsoft.com/office/powerpoint/2010/main" val="28258088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nextseq-large.jpg"/>
          <p:cNvPicPr>
            <a:picLocks noGrp="1" noChangeAspect="1"/>
          </p:cNvPicPr>
          <p:nvPr>
            <p:ph sz="half" idx="1"/>
          </p:nvPr>
        </p:nvPicPr>
        <p:blipFill>
          <a:blip r:embed="rId2">
            <a:extLst>
              <a:ext uri="{28A0092B-C50C-407E-A947-70E740481C1C}">
                <a14:useLocalDpi xmlns:a14="http://schemas.microsoft.com/office/drawing/2010/main" val="0"/>
              </a:ext>
            </a:extLst>
          </a:blip>
          <a:srcRect l="19441" r="19441"/>
          <a:stretch>
            <a:fillRect/>
          </a:stretch>
        </p:blipFill>
        <p:spPr/>
      </p:pic>
      <p:pic>
        <p:nvPicPr>
          <p:cNvPr id="5" name="Content Placeholder 4" descr="plate.jpg"/>
          <p:cNvPicPr>
            <a:picLocks noGrp="1" noChangeAspect="1"/>
          </p:cNvPicPr>
          <p:nvPr>
            <p:ph sz="half" idx="2"/>
          </p:nvPr>
        </p:nvPicPr>
        <p:blipFill>
          <a:blip r:embed="rId3">
            <a:extLst>
              <a:ext uri="{28A0092B-C50C-407E-A947-70E740481C1C}">
                <a14:useLocalDpi xmlns:a14="http://schemas.microsoft.com/office/drawing/2010/main" val="0"/>
              </a:ext>
            </a:extLst>
          </a:blip>
          <a:srcRect t="-34103" b="-34103"/>
          <a:stretch>
            <a:fillRect/>
          </a:stretch>
        </p:blipFill>
        <p:spPr>
          <a:xfrm>
            <a:off x="4648200" y="1755775"/>
            <a:ext cx="4038600" cy="4525963"/>
          </a:xfrm>
        </p:spPr>
      </p:pic>
      <p:sp>
        <p:nvSpPr>
          <p:cNvPr id="2" name="Title 1"/>
          <p:cNvSpPr>
            <a:spLocks noGrp="1"/>
          </p:cNvSpPr>
          <p:nvPr>
            <p:ph type="title"/>
          </p:nvPr>
        </p:nvSpPr>
        <p:spPr/>
        <p:txBody>
          <a:bodyPr/>
          <a:lstStyle/>
          <a:p>
            <a:r>
              <a:rPr lang="en-US" dirty="0" smtClean="0"/>
              <a:t>Smart-Seq2</a:t>
            </a:r>
            <a:r>
              <a:rPr lang="en-US" dirty="0"/>
              <a:t>: </a:t>
            </a:r>
            <a:r>
              <a:rPr lang="en-US" dirty="0" smtClean="0"/>
              <a:t>Equipment</a:t>
            </a:r>
            <a:endParaRPr lang="en-US" dirty="0"/>
          </a:p>
        </p:txBody>
      </p:sp>
    </p:spTree>
    <p:extLst>
      <p:ext uri="{BB962C8B-B14F-4D97-AF65-F5344CB8AC3E}">
        <p14:creationId xmlns:p14="http://schemas.microsoft.com/office/powerpoint/2010/main" val="260664319"/>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Drop-</a:t>
            </a:r>
            <a:r>
              <a:rPr lang="en-US" dirty="0" err="1" smtClean="0"/>
              <a:t>seq</a:t>
            </a:r>
            <a:endParaRPr lang="en-US" dirty="0"/>
          </a:p>
        </p:txBody>
      </p:sp>
      <p:pic>
        <p:nvPicPr>
          <p:cNvPr id="6" name="Content Placeholder 5" descr="dropseq_paper.png"/>
          <p:cNvPicPr>
            <a:picLocks noGrp="1" noChangeAspect="1"/>
          </p:cNvPicPr>
          <p:nvPr>
            <p:ph idx="1"/>
          </p:nvPr>
        </p:nvPicPr>
        <p:blipFill>
          <a:blip r:embed="rId2">
            <a:extLst>
              <a:ext uri="{28A0092B-C50C-407E-A947-70E740481C1C}">
                <a14:useLocalDpi xmlns:a14="http://schemas.microsoft.com/office/drawing/2010/main" val="0"/>
              </a:ext>
            </a:extLst>
          </a:blip>
          <a:srcRect l="-18480" r="-18480"/>
          <a:stretch>
            <a:fillRect/>
          </a:stretch>
        </p:blipFill>
        <p:spPr/>
      </p:pic>
    </p:spTree>
    <p:extLst>
      <p:ext uri="{BB962C8B-B14F-4D97-AF65-F5344CB8AC3E}">
        <p14:creationId xmlns:p14="http://schemas.microsoft.com/office/powerpoint/2010/main" val="406311009"/>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Drop-</a:t>
            </a:r>
            <a:r>
              <a:rPr lang="en-US" dirty="0" err="1" smtClean="0"/>
              <a:t>seq</a:t>
            </a:r>
            <a:r>
              <a:rPr lang="en-US" dirty="0" smtClean="0"/>
              <a:t>: Description</a:t>
            </a:r>
            <a:endParaRPr lang="en-US" dirty="0"/>
          </a:p>
        </p:txBody>
      </p:sp>
      <p:sp>
        <p:nvSpPr>
          <p:cNvPr id="3" name="Content Placeholder 2"/>
          <p:cNvSpPr>
            <a:spLocks noGrp="1"/>
          </p:cNvSpPr>
          <p:nvPr>
            <p:ph idx="1"/>
          </p:nvPr>
        </p:nvSpPr>
        <p:spPr/>
        <p:txBody>
          <a:bodyPr/>
          <a:lstStyle/>
          <a:p>
            <a:r>
              <a:rPr lang="en-US" dirty="0"/>
              <a:t>Moved throughput from hundreds to thousands.</a:t>
            </a:r>
          </a:p>
          <a:p>
            <a:r>
              <a:rPr lang="en-US" dirty="0"/>
              <a:t>Droplet-based processing using microfluidics</a:t>
            </a:r>
          </a:p>
          <a:p>
            <a:r>
              <a:rPr lang="en-US" dirty="0" err="1"/>
              <a:t>Nanoliter</a:t>
            </a:r>
            <a:r>
              <a:rPr lang="en-US" dirty="0"/>
              <a:t> scale aqueous drops in oil.</a:t>
            </a:r>
          </a:p>
          <a:p>
            <a:r>
              <a:rPr lang="en-US" dirty="0"/>
              <a:t>3' End</a:t>
            </a:r>
          </a:p>
          <a:p>
            <a:r>
              <a:rPr lang="en-US" dirty="0"/>
              <a:t>Bead based (STAMPs).</a:t>
            </a:r>
          </a:p>
          <a:p>
            <a:r>
              <a:rPr lang="en-US" dirty="0"/>
              <a:t>Single-cell </a:t>
            </a:r>
            <a:r>
              <a:rPr lang="en-US" dirty="0" err="1"/>
              <a:t>transcriptomes</a:t>
            </a:r>
            <a:r>
              <a:rPr lang="en-US" dirty="0"/>
              <a:t> attached to </a:t>
            </a:r>
            <a:r>
              <a:rPr lang="en-US" dirty="0" err="1"/>
              <a:t>microparticles</a:t>
            </a:r>
            <a:r>
              <a:rPr lang="en-US" dirty="0"/>
              <a:t>.</a:t>
            </a:r>
          </a:p>
          <a:p>
            <a:r>
              <a:rPr lang="en-US" dirty="0"/>
              <a:t>Cell barcodes use split-pool synthesis.</a:t>
            </a:r>
          </a:p>
          <a:p>
            <a:r>
              <a:rPr lang="en-US" dirty="0"/>
              <a:t>Uses UMI (Unique Molecular Identifier).</a:t>
            </a:r>
          </a:p>
          <a:p>
            <a:r>
              <a:rPr lang="en-US" dirty="0"/>
              <a:t>RMT (Random Molecular Tag).</a:t>
            </a:r>
          </a:p>
          <a:p>
            <a:r>
              <a:rPr lang="en-US" dirty="0"/>
              <a:t>Degenerate synthesis.</a:t>
            </a:r>
          </a:p>
        </p:txBody>
      </p:sp>
    </p:spTree>
    <p:extLst>
      <p:ext uri="{BB962C8B-B14F-4D97-AF65-F5344CB8AC3E}">
        <p14:creationId xmlns:p14="http://schemas.microsoft.com/office/powerpoint/2010/main" val="3818673208"/>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Drop-</a:t>
            </a:r>
            <a:r>
              <a:rPr lang="en-US" dirty="0" err="1" smtClean="0"/>
              <a:t>seq</a:t>
            </a:r>
            <a:r>
              <a:rPr lang="en-US" dirty="0" smtClean="0"/>
              <a:t>: Overview</a:t>
            </a:r>
            <a:endParaRPr lang="en-US" dirty="0"/>
          </a:p>
        </p:txBody>
      </p:sp>
      <p:sp>
        <p:nvSpPr>
          <p:cNvPr id="3" name="Content Placeholder 2"/>
          <p:cNvSpPr>
            <a:spLocks noGrp="1"/>
          </p:cNvSpPr>
          <p:nvPr>
            <p:ph idx="1"/>
          </p:nvPr>
        </p:nvSpPr>
        <p:spPr/>
        <p:txBody>
          <a:bodyPr/>
          <a:lstStyle/>
          <a:p>
            <a:r>
              <a:rPr lang="en-US" dirty="0" smtClean="0">
                <a:hlinkClick r:id="rId2"/>
              </a:rPr>
              <a:t>Click Here for Drop-seq Video Abstract</a:t>
            </a:r>
            <a:endParaRPr lang="en-US" dirty="0"/>
          </a:p>
        </p:txBody>
      </p:sp>
    </p:spTree>
    <p:extLst>
      <p:ext uri="{BB962C8B-B14F-4D97-AF65-F5344CB8AC3E}">
        <p14:creationId xmlns:p14="http://schemas.microsoft.com/office/powerpoint/2010/main" val="3022202647"/>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Drop-</a:t>
            </a:r>
            <a:r>
              <a:rPr lang="en-US" dirty="0" err="1" smtClean="0"/>
              <a:t>seq</a:t>
            </a:r>
            <a:r>
              <a:rPr lang="en-US" dirty="0" smtClean="0"/>
              <a:t>: Assay Overview</a:t>
            </a:r>
            <a:endParaRPr lang="en-US" dirty="0"/>
          </a:p>
        </p:txBody>
      </p:sp>
      <p:pic>
        <p:nvPicPr>
          <p:cNvPr id="4" name="Content Placeholder 3" descr="dropseq_assay_umi.png"/>
          <p:cNvPicPr>
            <a:picLocks noGrp="1" noChangeAspect="1"/>
          </p:cNvPicPr>
          <p:nvPr>
            <p:ph idx="1"/>
          </p:nvPr>
        </p:nvPicPr>
        <p:blipFill>
          <a:blip r:embed="rId2">
            <a:extLst>
              <a:ext uri="{28A0092B-C50C-407E-A947-70E740481C1C}">
                <a14:useLocalDpi xmlns:a14="http://schemas.microsoft.com/office/drawing/2010/main" val="0"/>
              </a:ext>
            </a:extLst>
          </a:blip>
          <a:srcRect t="-22176" b="-22176"/>
          <a:stretch>
            <a:fillRect/>
          </a:stretch>
        </p:blipFill>
        <p:spPr/>
      </p:pic>
    </p:spTree>
    <p:extLst>
      <p:ext uri="{BB962C8B-B14F-4D97-AF65-F5344CB8AC3E}">
        <p14:creationId xmlns:p14="http://schemas.microsoft.com/office/powerpoint/2010/main" val="3100578954"/>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Drop-</a:t>
            </a:r>
            <a:r>
              <a:rPr lang="en-US" dirty="0" err="1"/>
              <a:t>seq</a:t>
            </a:r>
            <a:r>
              <a:rPr lang="en-US" dirty="0"/>
              <a:t>: Assay Overview</a:t>
            </a:r>
          </a:p>
        </p:txBody>
      </p:sp>
      <p:pic>
        <p:nvPicPr>
          <p:cNvPr id="4" name="Content Placeholder 3" descr="dropseq_assay_1.png"/>
          <p:cNvPicPr>
            <a:picLocks noGrp="1" noChangeAspect="1"/>
          </p:cNvPicPr>
          <p:nvPr>
            <p:ph idx="1"/>
          </p:nvPr>
        </p:nvPicPr>
        <p:blipFill>
          <a:blip r:embed="rId2">
            <a:extLst>
              <a:ext uri="{28A0092B-C50C-407E-A947-70E740481C1C}">
                <a14:useLocalDpi xmlns:a14="http://schemas.microsoft.com/office/drawing/2010/main" val="0"/>
              </a:ext>
            </a:extLst>
          </a:blip>
          <a:srcRect l="-15601" r="-15601"/>
          <a:stretch>
            <a:fillRect/>
          </a:stretch>
        </p:blipFill>
        <p:spPr/>
      </p:pic>
    </p:spTree>
    <p:extLst>
      <p:ext uri="{BB962C8B-B14F-4D97-AF65-F5344CB8AC3E}">
        <p14:creationId xmlns:p14="http://schemas.microsoft.com/office/powerpoint/2010/main" val="1751339339"/>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Drop-</a:t>
            </a:r>
            <a:r>
              <a:rPr lang="en-US" dirty="0" err="1"/>
              <a:t>seq</a:t>
            </a:r>
            <a:r>
              <a:rPr lang="en-US" dirty="0"/>
              <a:t>: Assay Overview</a:t>
            </a:r>
          </a:p>
        </p:txBody>
      </p:sp>
      <p:pic>
        <p:nvPicPr>
          <p:cNvPr id="4" name="Content Placeholder 3" descr="dropseq_drops.gif"/>
          <p:cNvPicPr>
            <a:picLocks noGrp="1" noChangeAspect="1"/>
          </p:cNvPicPr>
          <p:nvPr>
            <p:ph idx="1"/>
          </p:nvPr>
        </p:nvPicPr>
        <p:blipFill>
          <a:blip r:embed="rId2">
            <a:extLst>
              <a:ext uri="{28A0092B-C50C-407E-A947-70E740481C1C}">
                <a14:useLocalDpi xmlns:a14="http://schemas.microsoft.com/office/drawing/2010/main" val="0"/>
              </a:ext>
            </a:extLst>
          </a:blip>
          <a:srcRect t="-61351" b="-61351"/>
          <a:stretch>
            <a:fillRect/>
          </a:stretch>
        </p:blipFill>
        <p:spPr/>
      </p:pic>
    </p:spTree>
    <p:extLst>
      <p:ext uri="{BB962C8B-B14F-4D97-AF65-F5344CB8AC3E}">
        <p14:creationId xmlns:p14="http://schemas.microsoft.com/office/powerpoint/2010/main" val="1495515225"/>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7762258" cy="1097280"/>
          </a:xfrm>
        </p:spPr>
        <p:txBody>
          <a:bodyPr/>
          <a:lstStyle/>
          <a:p>
            <a:r>
              <a:rPr lang="en-US" dirty="0" smtClean="0"/>
              <a:t>Connecting &amp; Computer Preliminaries</a:t>
            </a:r>
            <a:endParaRPr lang="en-US" dirty="0"/>
          </a:p>
        </p:txBody>
      </p:sp>
      <p:sp>
        <p:nvSpPr>
          <p:cNvPr id="4" name="Shape 251"/>
          <p:cNvSpPr/>
          <p:nvPr/>
        </p:nvSpPr>
        <p:spPr>
          <a:xfrm>
            <a:off x="307975" y="1992844"/>
            <a:ext cx="8525924" cy="4216498"/>
          </a:xfrm>
          <a:prstGeom prst="rect">
            <a:avLst/>
          </a:prstGeom>
          <a:noFill/>
          <a:ln>
            <a:noFill/>
          </a:ln>
        </p:spPr>
        <p:txBody>
          <a:bodyPr lIns="91425" tIns="45700" rIns="91425" bIns="45700" anchor="t" anchorCtr="0">
            <a:spAutoFit/>
          </a:bodyPr>
          <a:lstStyle/>
          <a:p>
            <a:pPr marR="0" lvl="0" algn="l" rtl="0">
              <a:spcBef>
                <a:spcPts val="480"/>
              </a:spcBef>
              <a:buClr>
                <a:srgbClr val="000000"/>
              </a:buClr>
              <a:buSzPct val="100000"/>
            </a:pPr>
            <a:r>
              <a:rPr lang="en-US" sz="2400" b="0" i="0" u="none" strike="noStrike" cap="none" baseline="0" dirty="0" smtClean="0">
                <a:solidFill>
                  <a:srgbClr val="000000"/>
                </a:solidFill>
                <a:latin typeface="Avenir" panose="020B0503020203020204" pitchFamily="34" charset="0"/>
                <a:ea typeface="Calibri"/>
                <a:cs typeface="Calibri"/>
                <a:sym typeface="Calibri"/>
              </a:rPr>
              <a:t>Make </a:t>
            </a:r>
            <a:r>
              <a:rPr lang="en-US" sz="2400" b="0" i="0" u="none" strike="noStrike" cap="none" baseline="0" dirty="0">
                <a:solidFill>
                  <a:srgbClr val="000000"/>
                </a:solidFill>
                <a:latin typeface="Avenir" panose="020B0503020203020204" pitchFamily="34" charset="0"/>
                <a:ea typeface="Calibri"/>
                <a:cs typeface="Calibri"/>
                <a:sym typeface="Calibri"/>
              </a:rPr>
              <a:t>sure </a:t>
            </a:r>
            <a:r>
              <a:rPr lang="en-US" sz="2400" b="0" i="0" u="none" strike="noStrike" cap="none" baseline="0" dirty="0" smtClean="0">
                <a:solidFill>
                  <a:srgbClr val="000000"/>
                </a:solidFill>
                <a:latin typeface="Avenir" panose="020B0503020203020204" pitchFamily="34" charset="0"/>
                <a:ea typeface="Calibri"/>
                <a:cs typeface="Calibri"/>
                <a:sym typeface="Calibri"/>
              </a:rPr>
              <a:t>your </a:t>
            </a:r>
            <a:r>
              <a:rPr lang="en-US" sz="2400" i="0" u="none" strike="noStrike" cap="none" baseline="0" dirty="0" smtClean="0">
                <a:solidFill>
                  <a:srgbClr val="000000"/>
                </a:solidFill>
                <a:latin typeface="Avenir" panose="020B0503020203020204" pitchFamily="34" charset="0"/>
                <a:ea typeface="Calibri"/>
                <a:cs typeface="Calibri"/>
                <a:sym typeface="Calibri"/>
              </a:rPr>
              <a:t>workshop</a:t>
            </a:r>
            <a:r>
              <a:rPr lang="en-US" sz="2400" i="0" u="none" strike="noStrike" cap="none" dirty="0" smtClean="0">
                <a:solidFill>
                  <a:srgbClr val="000000"/>
                </a:solidFill>
                <a:latin typeface="Avenir" panose="020B0503020203020204" pitchFamily="34" charset="0"/>
                <a:ea typeface="Calibri"/>
                <a:cs typeface="Calibri"/>
                <a:sym typeface="Calibri"/>
              </a:rPr>
              <a:t> provided computer </a:t>
            </a:r>
            <a:r>
              <a:rPr lang="en-US" sz="2400" b="0" i="0" u="none" strike="noStrike" cap="none" dirty="0" smtClean="0">
                <a:solidFill>
                  <a:srgbClr val="000000"/>
                </a:solidFill>
                <a:latin typeface="Avenir" panose="020B0503020203020204" pitchFamily="34" charset="0"/>
                <a:ea typeface="Calibri"/>
                <a:cs typeface="Calibri"/>
                <a:sym typeface="Calibri"/>
              </a:rPr>
              <a:t>is</a:t>
            </a:r>
            <a:r>
              <a:rPr lang="en-US" sz="2400" b="0" i="0" u="none" strike="noStrike" cap="none" baseline="0" dirty="0" smtClean="0">
                <a:solidFill>
                  <a:srgbClr val="000000"/>
                </a:solidFill>
                <a:latin typeface="Avenir" panose="020B0503020203020204" pitchFamily="34" charset="0"/>
                <a:ea typeface="Calibri"/>
                <a:cs typeface="Calibri"/>
                <a:sym typeface="Calibri"/>
              </a:rPr>
              <a:t> </a:t>
            </a:r>
            <a:r>
              <a:rPr lang="en-US" sz="2400" b="0" i="0" u="none" strike="noStrike" cap="none" baseline="0" dirty="0">
                <a:solidFill>
                  <a:srgbClr val="000000"/>
                </a:solidFill>
                <a:latin typeface="Avenir" panose="020B0503020203020204" pitchFamily="34" charset="0"/>
                <a:ea typeface="Calibri"/>
                <a:cs typeface="Calibri"/>
                <a:sym typeface="Calibri"/>
              </a:rPr>
              <a:t>connected </a:t>
            </a:r>
            <a:r>
              <a:rPr lang="en-US" sz="2400" b="0" i="0" u="none" strike="noStrike" cap="none" baseline="0" dirty="0" smtClean="0">
                <a:solidFill>
                  <a:srgbClr val="000000"/>
                </a:solidFill>
                <a:latin typeface="Avenir" panose="020B0503020203020204" pitchFamily="34" charset="0"/>
                <a:ea typeface="Calibri"/>
                <a:cs typeface="Calibri"/>
                <a:sym typeface="Calibri"/>
              </a:rPr>
              <a:t>to the </a:t>
            </a:r>
            <a:r>
              <a:rPr lang="en-US" sz="2400" b="0" i="0" u="none" strike="noStrike" cap="none" baseline="0" dirty="0">
                <a:solidFill>
                  <a:srgbClr val="000000"/>
                </a:solidFill>
                <a:latin typeface="Avenir" panose="020B0503020203020204" pitchFamily="34" charset="0"/>
                <a:ea typeface="Calibri"/>
                <a:cs typeface="Calibri"/>
                <a:sym typeface="Calibri"/>
              </a:rPr>
              <a:t>“</a:t>
            </a:r>
            <a:r>
              <a:rPr lang="en-US" sz="2400" b="1" u="none" strike="noStrike" cap="none" baseline="0" dirty="0">
                <a:solidFill>
                  <a:srgbClr val="3F9DD6"/>
                </a:solidFill>
                <a:latin typeface="Avenir" panose="020B0503020203020204" pitchFamily="34" charset="0"/>
                <a:ea typeface="Calibri"/>
                <a:cs typeface="Calibri"/>
                <a:sym typeface="Calibri"/>
              </a:rPr>
              <a:t>Broad</a:t>
            </a:r>
            <a:r>
              <a:rPr lang="en-US" sz="2400" b="0" i="0" u="none" strike="noStrike" cap="none" baseline="0" dirty="0">
                <a:solidFill>
                  <a:srgbClr val="000000"/>
                </a:solidFill>
                <a:latin typeface="Avenir" panose="020B0503020203020204" pitchFamily="34" charset="0"/>
                <a:ea typeface="Calibri"/>
                <a:cs typeface="Calibri"/>
                <a:sym typeface="Calibri"/>
              </a:rPr>
              <a:t>” or “</a:t>
            </a:r>
            <a:r>
              <a:rPr lang="en-US" sz="2400" b="1" i="0" u="none" strike="noStrike" cap="none" baseline="0" dirty="0">
                <a:solidFill>
                  <a:srgbClr val="3F9DD6"/>
                </a:solidFill>
                <a:latin typeface="Avenir" panose="020B0503020203020204" pitchFamily="34" charset="0"/>
                <a:ea typeface="Calibri"/>
                <a:cs typeface="Calibri"/>
                <a:sym typeface="Calibri"/>
              </a:rPr>
              <a:t>Broad Internal</a:t>
            </a:r>
            <a:r>
              <a:rPr lang="en-US" sz="2400" b="0" i="0" u="none" strike="noStrike" cap="none" baseline="0" dirty="0">
                <a:solidFill>
                  <a:srgbClr val="000000"/>
                </a:solidFill>
                <a:latin typeface="Avenir" panose="020B0503020203020204" pitchFamily="34" charset="0"/>
                <a:ea typeface="Calibri"/>
                <a:cs typeface="Calibri"/>
                <a:sym typeface="Calibri"/>
              </a:rPr>
              <a:t>” wireless </a:t>
            </a:r>
            <a:r>
              <a:rPr lang="en-US" sz="2400" b="0" i="0" u="none" strike="noStrike" cap="none" baseline="0" dirty="0" smtClean="0">
                <a:solidFill>
                  <a:srgbClr val="000000"/>
                </a:solidFill>
                <a:latin typeface="Avenir" panose="020B0503020203020204" pitchFamily="34" charset="0"/>
                <a:ea typeface="Calibri"/>
                <a:cs typeface="Calibri"/>
                <a:sym typeface="Calibri"/>
              </a:rPr>
              <a:t>network.</a:t>
            </a:r>
          </a:p>
          <a:p>
            <a:pPr marR="0" lvl="0" algn="l" rtl="0">
              <a:spcBef>
                <a:spcPts val="480"/>
              </a:spcBef>
              <a:buClr>
                <a:srgbClr val="000000"/>
              </a:buClr>
              <a:buSzPct val="100000"/>
            </a:pPr>
            <a:endParaRPr lang="en-US" sz="2400" dirty="0" smtClean="0">
              <a:latin typeface="Avenir" panose="020B0503020203020204" pitchFamily="34" charset="0"/>
              <a:ea typeface="Calibri"/>
              <a:cs typeface="Calibri"/>
              <a:sym typeface="Calibri"/>
            </a:endParaRPr>
          </a:p>
          <a:p>
            <a:pPr marR="0" lvl="0" algn="l" rtl="0">
              <a:spcBef>
                <a:spcPts val="480"/>
              </a:spcBef>
              <a:buClr>
                <a:srgbClr val="000000"/>
              </a:buClr>
              <a:buSzPct val="100000"/>
            </a:pPr>
            <a:endParaRPr lang="en-US" sz="2400" dirty="0">
              <a:latin typeface="Avenir" panose="020B0503020203020204" pitchFamily="34" charset="0"/>
              <a:ea typeface="Calibri"/>
              <a:cs typeface="Calibri"/>
              <a:sym typeface="Calibri"/>
            </a:endParaRPr>
          </a:p>
          <a:p>
            <a:pPr marR="0" lvl="0" algn="l" rtl="0">
              <a:spcBef>
                <a:spcPts val="480"/>
              </a:spcBef>
              <a:buClr>
                <a:srgbClr val="000000"/>
              </a:buClr>
              <a:buSzPct val="100000"/>
            </a:pPr>
            <a:r>
              <a:rPr lang="en-US" sz="2400" b="1" i="0" u="none" strike="noStrike" cap="none" baseline="0" dirty="0" smtClean="0">
                <a:solidFill>
                  <a:srgbClr val="000000"/>
                </a:solidFill>
                <a:latin typeface="Avenir Black" panose="020B0803020203020204" pitchFamily="34" charset="0"/>
                <a:ea typeface="Calibri"/>
                <a:cs typeface="Calibri"/>
                <a:sym typeface="Calibri"/>
              </a:rPr>
              <a:t>Please do not</a:t>
            </a:r>
            <a:r>
              <a:rPr lang="en-US" sz="2400" b="0" i="0" u="none" strike="noStrike" cap="none" baseline="0" dirty="0" smtClean="0">
                <a:solidFill>
                  <a:srgbClr val="000000"/>
                </a:solidFill>
                <a:latin typeface="Avenir Black" panose="020B0803020203020204" pitchFamily="34" charset="0"/>
                <a:ea typeface="Calibri"/>
                <a:cs typeface="Calibri"/>
                <a:sym typeface="Calibri"/>
              </a:rPr>
              <a:t> connect your personal items</a:t>
            </a:r>
            <a:endParaRPr lang="en-US" dirty="0" smtClean="0">
              <a:solidFill>
                <a:srgbClr val="000000"/>
              </a:solidFill>
              <a:latin typeface="Avenir Black" panose="020B0803020203020204" pitchFamily="34" charset="0"/>
              <a:ea typeface="Calibri"/>
              <a:cs typeface="Calibri"/>
              <a:sym typeface="Calibri"/>
            </a:endParaRPr>
          </a:p>
          <a:p>
            <a:pPr marR="0" lvl="0" algn="l" rtl="0">
              <a:spcBef>
                <a:spcPts val="480"/>
              </a:spcBef>
              <a:buClr>
                <a:srgbClr val="000000"/>
              </a:buClr>
              <a:buSzPct val="100000"/>
            </a:pPr>
            <a:r>
              <a:rPr lang="en-US" sz="2400" b="0" i="0" u="none" strike="noStrike" cap="none" dirty="0" smtClean="0">
                <a:solidFill>
                  <a:srgbClr val="000000"/>
                </a:solidFill>
                <a:latin typeface="Avenir" panose="020B0503020203020204" pitchFamily="34" charset="0"/>
                <a:ea typeface="Calibri"/>
                <a:cs typeface="Calibri"/>
                <a:sym typeface="Calibri"/>
              </a:rPr>
              <a:t>(laptop, phone, etc.) to these wireless networks; it will tax the wireless system and make the workshop less effective.</a:t>
            </a:r>
          </a:p>
          <a:p>
            <a:pPr marR="0" lvl="0" algn="l" rtl="0">
              <a:spcBef>
                <a:spcPts val="480"/>
              </a:spcBef>
              <a:buClr>
                <a:srgbClr val="000000"/>
              </a:buClr>
              <a:buSzPct val="100000"/>
            </a:pPr>
            <a:endParaRPr lang="en-US" baseline="0" dirty="0" smtClean="0">
              <a:solidFill>
                <a:srgbClr val="000000"/>
              </a:solidFill>
              <a:latin typeface="Avenir" panose="020B0503020203020204" pitchFamily="34" charset="0"/>
              <a:ea typeface="Calibri"/>
              <a:cs typeface="Calibri"/>
              <a:sym typeface="Calibri"/>
            </a:endParaRPr>
          </a:p>
          <a:p>
            <a:pPr marR="0" lvl="0" algn="l" rtl="0">
              <a:spcBef>
                <a:spcPts val="480"/>
              </a:spcBef>
              <a:buClr>
                <a:srgbClr val="000000"/>
              </a:buClr>
              <a:buSzPct val="100000"/>
            </a:pPr>
            <a:endParaRPr lang="en-US" baseline="0" dirty="0">
              <a:solidFill>
                <a:srgbClr val="000000"/>
              </a:solidFill>
              <a:latin typeface="Avenir" panose="020B0503020203020204" pitchFamily="34" charset="0"/>
              <a:ea typeface="Calibri"/>
              <a:cs typeface="Calibri"/>
              <a:sym typeface="Calibri"/>
            </a:endParaRPr>
          </a:p>
          <a:p>
            <a:pPr marR="0" lvl="0" algn="l" rtl="0">
              <a:spcBef>
                <a:spcPts val="480"/>
              </a:spcBef>
              <a:buClr>
                <a:srgbClr val="000000"/>
              </a:buClr>
              <a:buSzPct val="100000"/>
            </a:pPr>
            <a:r>
              <a:rPr lang="en-US" dirty="0" smtClean="0">
                <a:solidFill>
                  <a:srgbClr val="000000"/>
                </a:solidFill>
                <a:latin typeface="Avenir" panose="020B0503020203020204" pitchFamily="34" charset="0"/>
                <a:ea typeface="Calibri"/>
                <a:cs typeface="Calibri"/>
                <a:sym typeface="Calibri"/>
              </a:rPr>
              <a:t>The password for computers is “password”.</a:t>
            </a:r>
            <a:endParaRPr lang="en-US" sz="2400" i="0" u="none" strike="noStrike" cap="none" baseline="0" dirty="0" smtClean="0">
              <a:solidFill>
                <a:schemeClr val="tx1"/>
              </a:solidFill>
              <a:latin typeface="Avenir" panose="020B0503020203020204" pitchFamily="34" charset="0"/>
              <a:ea typeface="Calibri"/>
              <a:cs typeface="Calibri"/>
              <a:sym typeface="Calibri"/>
            </a:endParaRPr>
          </a:p>
        </p:txBody>
      </p:sp>
    </p:spTree>
    <p:extLst>
      <p:ext uri="{BB962C8B-B14F-4D97-AF65-F5344CB8AC3E}">
        <p14:creationId xmlns:p14="http://schemas.microsoft.com/office/powerpoint/2010/main" val="4067362211"/>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Drop-</a:t>
            </a:r>
            <a:r>
              <a:rPr lang="en-US" dirty="0" err="1" smtClean="0"/>
              <a:t>seq</a:t>
            </a:r>
            <a:r>
              <a:rPr lang="en-US" dirty="0" smtClean="0"/>
              <a:t>: Equipment</a:t>
            </a:r>
            <a:endParaRPr lang="en-US" dirty="0"/>
          </a:p>
        </p:txBody>
      </p:sp>
      <p:pic>
        <p:nvPicPr>
          <p:cNvPr id="4" name="Content Placeholder 3" descr="dropseq_equipment.png"/>
          <p:cNvPicPr>
            <a:picLocks noGrp="1" noChangeAspect="1"/>
          </p:cNvPicPr>
          <p:nvPr>
            <p:ph idx="1"/>
          </p:nvPr>
        </p:nvPicPr>
        <p:blipFill>
          <a:blip r:embed="rId2">
            <a:extLst>
              <a:ext uri="{28A0092B-C50C-407E-A947-70E740481C1C}">
                <a14:useLocalDpi xmlns:a14="http://schemas.microsoft.com/office/drawing/2010/main" val="0"/>
              </a:ext>
            </a:extLst>
          </a:blip>
          <a:srcRect t="6794" b="6794"/>
          <a:stretch>
            <a:fillRect/>
          </a:stretch>
        </p:blipFill>
        <p:spPr/>
      </p:pic>
    </p:spTree>
    <p:extLst>
      <p:ext uri="{BB962C8B-B14F-4D97-AF65-F5344CB8AC3E}">
        <p14:creationId xmlns:p14="http://schemas.microsoft.com/office/powerpoint/2010/main" val="2188269936"/>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Drop-</a:t>
            </a:r>
            <a:r>
              <a:rPr lang="en-US" dirty="0" err="1" smtClean="0"/>
              <a:t>seq</a:t>
            </a:r>
            <a:r>
              <a:rPr lang="en-US" dirty="0" smtClean="0"/>
              <a:t>: Pointers</a:t>
            </a:r>
            <a:endParaRPr lang="en-US" dirty="0"/>
          </a:p>
        </p:txBody>
      </p:sp>
      <p:sp>
        <p:nvSpPr>
          <p:cNvPr id="3" name="Content Placeholder 2"/>
          <p:cNvSpPr>
            <a:spLocks noGrp="1"/>
          </p:cNvSpPr>
          <p:nvPr>
            <p:ph idx="1"/>
          </p:nvPr>
        </p:nvSpPr>
        <p:spPr/>
        <p:txBody>
          <a:bodyPr/>
          <a:lstStyle/>
          <a:p>
            <a:r>
              <a:rPr lang="en-US" dirty="0"/>
              <a:t>Droplet-based assays can have leaky RNA.</a:t>
            </a:r>
          </a:p>
          <a:p>
            <a:r>
              <a:rPr lang="en-US" dirty="0"/>
              <a:t>Before library generation wash off any medium (inhibits library generation).</a:t>
            </a:r>
          </a:p>
          <a:p>
            <a:r>
              <a:rPr lang="en-US" dirty="0"/>
              <a:t>Adding PBS and BSA (0.05-0.01%) can protect the cell.</a:t>
            </a:r>
          </a:p>
          <a:p>
            <a:pPr lvl="1"/>
            <a:r>
              <a:rPr lang="en-US" sz="2000" dirty="0"/>
              <a:t>Too much produces a residue making harvesting the beads difficult.</a:t>
            </a:r>
          </a:p>
          <a:p>
            <a:r>
              <a:rPr lang="en-US" dirty="0"/>
              <a:t>Filter all reagent with a 80 micron strainer before microfluidics.</a:t>
            </a:r>
          </a:p>
          <a:p>
            <a:r>
              <a:rPr lang="en-US" dirty="0"/>
              <a:t>Some purchased devices add a hydrophobic coating.</a:t>
            </a:r>
          </a:p>
          <a:p>
            <a:pPr lvl="1"/>
            <a:r>
              <a:rPr lang="en-US" dirty="0"/>
              <a:t>Can deteriorate (2 months at best).</a:t>
            </a:r>
          </a:p>
          <a:p>
            <a:pPr lvl="1"/>
            <a:r>
              <a:rPr lang="en-US" dirty="0"/>
              <a:t>Recoating does work (in-house).</a:t>
            </a:r>
          </a:p>
        </p:txBody>
      </p:sp>
    </p:spTree>
    <p:extLst>
      <p:ext uri="{BB962C8B-B14F-4D97-AF65-F5344CB8AC3E}">
        <p14:creationId xmlns:p14="http://schemas.microsoft.com/office/powerpoint/2010/main" val="1112526712"/>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10X: Massively Parallel Sequencing</a:t>
            </a:r>
            <a:endParaRPr lang="en-US" dirty="0"/>
          </a:p>
        </p:txBody>
      </p:sp>
      <p:pic>
        <p:nvPicPr>
          <p:cNvPr id="4" name="Content Placeholder 3" descr="10X_paper.png"/>
          <p:cNvPicPr>
            <a:picLocks noGrp="1" noChangeAspect="1"/>
          </p:cNvPicPr>
          <p:nvPr>
            <p:ph idx="1"/>
          </p:nvPr>
        </p:nvPicPr>
        <p:blipFill>
          <a:blip r:embed="rId2">
            <a:extLst>
              <a:ext uri="{28A0092B-C50C-407E-A947-70E740481C1C}">
                <a14:useLocalDpi xmlns:a14="http://schemas.microsoft.com/office/drawing/2010/main" val="0"/>
              </a:ext>
            </a:extLst>
          </a:blip>
          <a:srcRect l="-26662" r="-26662"/>
          <a:stretch>
            <a:fillRect/>
          </a:stretch>
        </p:blipFill>
        <p:spPr>
          <a:xfrm>
            <a:off x="446088" y="1757363"/>
            <a:ext cx="8229600" cy="4581525"/>
          </a:xfrm>
        </p:spPr>
      </p:pic>
    </p:spTree>
    <p:extLst>
      <p:ext uri="{BB962C8B-B14F-4D97-AF65-F5344CB8AC3E}">
        <p14:creationId xmlns:p14="http://schemas.microsoft.com/office/powerpoint/2010/main" val="2739971741"/>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10X: Description</a:t>
            </a:r>
            <a:endParaRPr lang="en-US" dirty="0"/>
          </a:p>
        </p:txBody>
      </p:sp>
      <p:sp>
        <p:nvSpPr>
          <p:cNvPr id="3" name="Content Placeholder 2"/>
          <p:cNvSpPr>
            <a:spLocks noGrp="1"/>
          </p:cNvSpPr>
          <p:nvPr>
            <p:ph idx="1"/>
          </p:nvPr>
        </p:nvSpPr>
        <p:spPr/>
        <p:txBody>
          <a:bodyPr/>
          <a:lstStyle/>
          <a:p>
            <a:r>
              <a:rPr lang="en-US" dirty="0"/>
              <a:t>Droplet-based, 3' mRNA.</a:t>
            </a:r>
          </a:p>
          <a:p>
            <a:pPr lvl="1"/>
            <a:r>
              <a:rPr lang="en-US" dirty="0"/>
              <a:t>GEM (Gel Bead in Emulsion)</a:t>
            </a:r>
          </a:p>
          <a:p>
            <a:r>
              <a:rPr lang="en-US" dirty="0"/>
              <a:t>Standardized instrumentation and reagents.</a:t>
            </a:r>
          </a:p>
          <a:p>
            <a:r>
              <a:rPr lang="en-US" dirty="0"/>
              <a:t>More high-throughput scaling to tens of thousands.</a:t>
            </a:r>
          </a:p>
          <a:p>
            <a:r>
              <a:rPr lang="en-US" dirty="0"/>
              <a:t>Less processing time.</a:t>
            </a:r>
          </a:p>
          <a:p>
            <a:r>
              <a:rPr lang="en-US" dirty="0" smtClean="0"/>
              <a:t>Cell </a:t>
            </a:r>
            <a:r>
              <a:rPr lang="en-US" dirty="0"/>
              <a:t>Ranger software is available for install.</a:t>
            </a:r>
          </a:p>
        </p:txBody>
      </p:sp>
    </p:spTree>
    <p:extLst>
      <p:ext uri="{BB962C8B-B14F-4D97-AF65-F5344CB8AC3E}">
        <p14:creationId xmlns:p14="http://schemas.microsoft.com/office/powerpoint/2010/main" val="3463366026"/>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10X: Assay Overview</a:t>
            </a:r>
            <a:endParaRPr lang="en-US" dirty="0"/>
          </a:p>
        </p:txBody>
      </p:sp>
      <p:pic>
        <p:nvPicPr>
          <p:cNvPr id="4" name="Content Placeholder 3" descr="10X_wet.png"/>
          <p:cNvPicPr>
            <a:picLocks noGrp="1" noChangeAspect="1"/>
          </p:cNvPicPr>
          <p:nvPr>
            <p:ph idx="1"/>
          </p:nvPr>
        </p:nvPicPr>
        <p:blipFill>
          <a:blip r:embed="rId2">
            <a:extLst>
              <a:ext uri="{28A0092B-C50C-407E-A947-70E740481C1C}">
                <a14:useLocalDpi xmlns:a14="http://schemas.microsoft.com/office/drawing/2010/main" val="0"/>
              </a:ext>
            </a:extLst>
          </a:blip>
          <a:srcRect t="-18896" b="-18896"/>
          <a:stretch>
            <a:fillRect/>
          </a:stretch>
        </p:blipFill>
        <p:spPr/>
      </p:pic>
    </p:spTree>
    <p:extLst>
      <p:ext uri="{BB962C8B-B14F-4D97-AF65-F5344CB8AC3E}">
        <p14:creationId xmlns:p14="http://schemas.microsoft.com/office/powerpoint/2010/main" val="3342772719"/>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10X: Assay Overview</a:t>
            </a:r>
            <a:endParaRPr lang="en-US" dirty="0"/>
          </a:p>
        </p:txBody>
      </p:sp>
      <p:pic>
        <p:nvPicPr>
          <p:cNvPr id="4" name="Content Placeholder 3" descr="10X_wet_mol.png"/>
          <p:cNvPicPr>
            <a:picLocks noGrp="1" noChangeAspect="1"/>
          </p:cNvPicPr>
          <p:nvPr>
            <p:ph idx="1"/>
          </p:nvPr>
        </p:nvPicPr>
        <p:blipFill>
          <a:blip r:embed="rId2">
            <a:extLst>
              <a:ext uri="{28A0092B-C50C-407E-A947-70E740481C1C}">
                <a14:useLocalDpi xmlns:a14="http://schemas.microsoft.com/office/drawing/2010/main" val="0"/>
              </a:ext>
            </a:extLst>
          </a:blip>
          <a:srcRect l="-6227" r="-6227"/>
          <a:stretch>
            <a:fillRect/>
          </a:stretch>
        </p:blipFill>
        <p:spPr>
          <a:xfrm>
            <a:off x="446088" y="1757363"/>
            <a:ext cx="8229600" cy="4581525"/>
          </a:xfrm>
        </p:spPr>
      </p:pic>
    </p:spTree>
    <p:extLst>
      <p:ext uri="{BB962C8B-B14F-4D97-AF65-F5344CB8AC3E}">
        <p14:creationId xmlns:p14="http://schemas.microsoft.com/office/powerpoint/2010/main" val="2941084353"/>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10X_gem.png"/>
          <p:cNvPicPr>
            <a:picLocks noGrp="1" noChangeAspect="1"/>
          </p:cNvPicPr>
          <p:nvPr>
            <p:ph sz="half" idx="1"/>
          </p:nvPr>
        </p:nvPicPr>
        <p:blipFill>
          <a:blip r:embed="rId2">
            <a:extLst>
              <a:ext uri="{28A0092B-C50C-407E-A947-70E740481C1C}">
                <a14:useLocalDpi xmlns:a14="http://schemas.microsoft.com/office/drawing/2010/main" val="0"/>
              </a:ext>
            </a:extLst>
          </a:blip>
          <a:srcRect t="-18465" b="-18465"/>
          <a:stretch>
            <a:fillRect/>
          </a:stretch>
        </p:blipFill>
        <p:spPr/>
      </p:pic>
      <p:pic>
        <p:nvPicPr>
          <p:cNvPr id="8" name="Content Placeholder 7" descr="dropseq_fluidics_big.png"/>
          <p:cNvPicPr>
            <a:picLocks noGrp="1" noChangeAspect="1"/>
          </p:cNvPicPr>
          <p:nvPr>
            <p:ph sz="half" idx="2"/>
          </p:nvPr>
        </p:nvPicPr>
        <p:blipFill>
          <a:blip r:embed="rId3">
            <a:extLst>
              <a:ext uri="{28A0092B-C50C-407E-A947-70E740481C1C}">
                <a14:useLocalDpi xmlns:a14="http://schemas.microsoft.com/office/drawing/2010/main" val="0"/>
              </a:ext>
            </a:extLst>
          </a:blip>
          <a:srcRect t="-86481" b="-86481"/>
          <a:stretch>
            <a:fillRect/>
          </a:stretch>
        </p:blipFill>
        <p:spPr>
          <a:xfrm>
            <a:off x="4648200" y="1755775"/>
            <a:ext cx="4038600" cy="4525963"/>
          </a:xfrm>
        </p:spPr>
      </p:pic>
      <p:sp>
        <p:nvSpPr>
          <p:cNvPr id="4" name="Title 3"/>
          <p:cNvSpPr>
            <a:spLocks noGrp="1"/>
          </p:cNvSpPr>
          <p:nvPr>
            <p:ph type="title"/>
          </p:nvPr>
        </p:nvSpPr>
        <p:spPr/>
        <p:txBody>
          <a:bodyPr/>
          <a:lstStyle/>
          <a:p>
            <a:r>
              <a:rPr lang="en-US" dirty="0" smtClean="0"/>
              <a:t>10X: Equipment</a:t>
            </a:r>
            <a:endParaRPr lang="en-US" dirty="0"/>
          </a:p>
        </p:txBody>
      </p:sp>
    </p:spTree>
    <p:extLst>
      <p:ext uri="{BB962C8B-B14F-4D97-AF65-F5344CB8AC3E}">
        <p14:creationId xmlns:p14="http://schemas.microsoft.com/office/powerpoint/2010/main" val="3835045602"/>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Word on Sorting</a:t>
            </a:r>
            <a:endParaRPr lang="en-US" dirty="0"/>
          </a:p>
        </p:txBody>
      </p:sp>
      <p:sp>
        <p:nvSpPr>
          <p:cNvPr id="3" name="Content Placeholder 2"/>
          <p:cNvSpPr>
            <a:spLocks noGrp="1"/>
          </p:cNvSpPr>
          <p:nvPr>
            <p:ph idx="1"/>
          </p:nvPr>
        </p:nvSpPr>
        <p:spPr/>
        <p:txBody>
          <a:bodyPr/>
          <a:lstStyle/>
          <a:p>
            <a:r>
              <a:rPr lang="en-US" dirty="0"/>
              <a:t>After disassociating cells cells can be performed.</a:t>
            </a:r>
          </a:p>
          <a:p>
            <a:r>
              <a:rPr lang="en-US" dirty="0"/>
              <a:t>Know your cells, are they sticky, are they big?</a:t>
            </a:r>
          </a:p>
          <a:p>
            <a:pPr lvl="1"/>
            <a:r>
              <a:rPr lang="en-US" dirty="0"/>
              <a:t>Select an appropriate sized nozzle.</a:t>
            </a:r>
          </a:p>
          <a:p>
            <a:r>
              <a:rPr lang="en-US" dirty="0"/>
              <a:t>Don't sort too quickly (1-2k cells per second or lower)</a:t>
            </a:r>
          </a:p>
          <a:p>
            <a:pPr lvl="1"/>
            <a:r>
              <a:rPr lang="en-US" dirty="0" smtClean="0"/>
              <a:t>The </a:t>
            </a:r>
            <a:r>
              <a:rPr lang="en-US" dirty="0"/>
              <a:t>slower the more time cells sit in </a:t>
            </a:r>
            <a:r>
              <a:rPr lang="en-US" dirty="0" err="1"/>
              <a:t>lysis</a:t>
            </a:r>
            <a:r>
              <a:rPr lang="en-US" dirty="0"/>
              <a:t> after sorting</a:t>
            </a:r>
          </a:p>
          <a:p>
            <a:pPr lvl="1"/>
            <a:r>
              <a:rPr lang="en-US" dirty="0"/>
              <a:t>10 minutes max in </a:t>
            </a:r>
            <a:r>
              <a:rPr lang="en-US" dirty="0" err="1"/>
              <a:t>lysis</a:t>
            </a:r>
            <a:r>
              <a:rPr lang="en-US" dirty="0"/>
              <a:t> (some say 30 minutes)</a:t>
            </a:r>
          </a:p>
          <a:p>
            <a:r>
              <a:rPr lang="en-US" dirty="0"/>
              <a:t>Calibrate speed of instrument with beads</a:t>
            </a:r>
          </a:p>
          <a:p>
            <a:pPr lvl="1"/>
            <a:r>
              <a:rPr lang="en-US" dirty="0"/>
              <a:t>Check alignment every 5-6 plates</a:t>
            </a:r>
          </a:p>
          <a:p>
            <a:r>
              <a:rPr lang="en-US" dirty="0"/>
              <a:t>Afterwards spin down to make sure cells are in </a:t>
            </a:r>
            <a:r>
              <a:rPr lang="en-US" dirty="0" err="1"/>
              <a:t>lysis</a:t>
            </a:r>
            <a:r>
              <a:rPr lang="en-US" dirty="0"/>
              <a:t> buffer</a:t>
            </a:r>
          </a:p>
          <a:p>
            <a:pPr lvl="1"/>
            <a:r>
              <a:rPr lang="en-US" dirty="0"/>
              <a:t>Flash </a:t>
            </a:r>
            <a:r>
              <a:rPr lang="en-US" dirty="0" smtClean="0"/>
              <a:t>freeze</a:t>
            </a:r>
          </a:p>
          <a:p>
            <a:r>
              <a:rPr lang="en-US" dirty="0"/>
              <a:t>Chloe </a:t>
            </a:r>
            <a:r>
              <a:rPr lang="en-US" dirty="0" err="1"/>
              <a:t>Villani</a:t>
            </a:r>
            <a:r>
              <a:rPr lang="en-US" dirty="0"/>
              <a:t> on </a:t>
            </a:r>
            <a:r>
              <a:rPr lang="en-US" dirty="0" smtClean="0"/>
              <a:t>sorting </a:t>
            </a:r>
            <a:r>
              <a:rPr lang="en-US" dirty="0" smtClean="0">
                <a:hlinkClick r:id="rId2"/>
              </a:rPr>
              <a:t>[click here]</a:t>
            </a:r>
            <a:endParaRPr lang="en-US" dirty="0"/>
          </a:p>
        </p:txBody>
      </p:sp>
    </p:spTree>
    <p:extLst>
      <p:ext uri="{BB962C8B-B14F-4D97-AF65-F5344CB8AC3E}">
        <p14:creationId xmlns:p14="http://schemas.microsoft.com/office/powerpoint/2010/main" val="3217175679"/>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3200" dirty="0" smtClean="0"/>
              <a:t>Section: Comparing </a:t>
            </a:r>
            <a:r>
              <a:rPr lang="en-US" sz="3200" dirty="0" err="1" smtClean="0"/>
              <a:t>scRNA-Seq</a:t>
            </a:r>
            <a:r>
              <a:rPr lang="en-US" sz="3200" dirty="0" smtClean="0"/>
              <a:t> Assays</a:t>
            </a:r>
            <a:endParaRPr lang="en-US" sz="3200" dirty="0"/>
          </a:p>
        </p:txBody>
      </p:sp>
      <p:pic>
        <p:nvPicPr>
          <p:cNvPr id="8" name="Content Placeholder 7" descr="fancy.jpg"/>
          <p:cNvPicPr>
            <a:picLocks noGrp="1" noChangeAspect="1"/>
          </p:cNvPicPr>
          <p:nvPr>
            <p:ph idx="1"/>
          </p:nvPr>
        </p:nvPicPr>
        <p:blipFill rotWithShape="1">
          <a:blip r:embed="rId2">
            <a:extLst>
              <a:ext uri="{28A0092B-C50C-407E-A947-70E740481C1C}">
                <a14:useLocalDpi xmlns:a14="http://schemas.microsoft.com/office/drawing/2010/main" val="0"/>
              </a:ext>
            </a:extLst>
          </a:blip>
          <a:srcRect l="71" r="4"/>
          <a:stretch/>
        </p:blipFill>
        <p:spPr>
          <a:xfrm>
            <a:off x="2257704" y="1757363"/>
            <a:ext cx="4609483" cy="4581525"/>
          </a:xfrm>
          <a:ln>
            <a:solidFill>
              <a:srgbClr val="00609F"/>
            </a:solidFill>
          </a:ln>
        </p:spPr>
      </p:pic>
    </p:spTree>
    <p:extLst>
      <p:ext uri="{BB962C8B-B14F-4D97-AF65-F5344CB8AC3E}">
        <p14:creationId xmlns:p14="http://schemas.microsoft.com/office/powerpoint/2010/main" val="35965754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Sequences from Assays are Different</a:t>
            </a:r>
            <a:endParaRPr lang="en-US" dirty="0"/>
          </a:p>
        </p:txBody>
      </p:sp>
      <p:pic>
        <p:nvPicPr>
          <p:cNvPr id="6" name="Content Placeholder 5" descr="3primevsfull.pdf"/>
          <p:cNvPicPr>
            <a:picLocks noGrp="1" noChangeAspect="1"/>
          </p:cNvPicPr>
          <p:nvPr>
            <p:ph idx="1"/>
          </p:nvPr>
        </p:nvPicPr>
        <p:blipFill>
          <a:blip r:embed="rId2">
            <a:extLst>
              <a:ext uri="{28A0092B-C50C-407E-A947-70E740481C1C}">
                <a14:useLocalDpi xmlns:a14="http://schemas.microsoft.com/office/drawing/2010/main" val="0"/>
              </a:ext>
            </a:extLst>
          </a:blip>
          <a:srcRect t="-12989" b="-12989"/>
          <a:stretch>
            <a:fillRect/>
          </a:stretch>
        </p:blipFill>
        <p:spPr/>
      </p:pic>
    </p:spTree>
    <p:extLst>
      <p:ext uri="{BB962C8B-B14F-4D97-AF65-F5344CB8AC3E}">
        <p14:creationId xmlns:p14="http://schemas.microsoft.com/office/powerpoint/2010/main" val="2858270979"/>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p:cNvSpPr>
            <a:spLocks noGrp="1"/>
          </p:cNvSpPr>
          <p:nvPr>
            <p:ph type="title"/>
          </p:nvPr>
        </p:nvSpPr>
        <p:spPr>
          <a:xfrm>
            <a:off x="803441" y="1820572"/>
            <a:ext cx="7801152" cy="1533525"/>
          </a:xfrm>
        </p:spPr>
        <p:txBody>
          <a:bodyPr wrap="square" numCol="1" anchor="t" anchorCtr="0" compatLnSpc="1">
            <a:prstTxWarp prst="textNoShape">
              <a:avLst/>
            </a:prstTxWarp>
          </a:bodyPr>
          <a:lstStyle/>
          <a:p>
            <a:pPr>
              <a:defRPr/>
            </a:pPr>
            <a:r>
              <a:rPr lang="en-US" b="1" dirty="0" smtClean="0"/>
              <a:t>Introduction to single-cell RNA-</a:t>
            </a:r>
            <a:r>
              <a:rPr lang="en-US" b="1" dirty="0" err="1" smtClean="0"/>
              <a:t>Seq</a:t>
            </a:r>
            <a:endParaRPr lang="en-US" sz="2400" b="1" dirty="0"/>
          </a:p>
        </p:txBody>
      </p:sp>
      <p:sp>
        <p:nvSpPr>
          <p:cNvPr id="8195" name="Content Placeholder 15"/>
          <p:cNvSpPr>
            <a:spLocks noGrp="1"/>
          </p:cNvSpPr>
          <p:nvPr>
            <p:ph sz="quarter" idx="10"/>
          </p:nvPr>
        </p:nvSpPr>
        <p:spPr bwMode="auto">
          <a:xfrm>
            <a:off x="811213" y="3082925"/>
            <a:ext cx="3760787" cy="2305050"/>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defRPr/>
            </a:pPr>
            <a:r>
              <a:rPr lang="en-US" sz="2200" dirty="0" smtClean="0"/>
              <a:t>Timothy Tickle</a:t>
            </a:r>
          </a:p>
          <a:p>
            <a:pPr>
              <a:spcBef>
                <a:spcPct val="0"/>
              </a:spcBef>
              <a:defRPr/>
            </a:pPr>
            <a:r>
              <a:rPr lang="en-US" sz="2200" dirty="0" smtClean="0"/>
              <a:t>Brian Haas</a:t>
            </a:r>
          </a:p>
          <a:p>
            <a:pPr>
              <a:spcBef>
                <a:spcPct val="0"/>
              </a:spcBef>
              <a:defRPr/>
            </a:pPr>
            <a:r>
              <a:rPr lang="en-US" sz="2200" dirty="0" err="1" smtClean="0"/>
              <a:t>Asma</a:t>
            </a:r>
            <a:r>
              <a:rPr lang="en-US" sz="2200" dirty="0" smtClean="0"/>
              <a:t> </a:t>
            </a:r>
            <a:r>
              <a:rPr lang="en-US" sz="2200" dirty="0" err="1" smtClean="0"/>
              <a:t>Bankapur</a:t>
            </a:r>
            <a:endParaRPr lang="en-US" sz="2200" dirty="0"/>
          </a:p>
        </p:txBody>
      </p:sp>
      <p:sp>
        <p:nvSpPr>
          <p:cNvPr id="4" name="Title 14"/>
          <p:cNvSpPr txBox="1">
            <a:spLocks/>
          </p:cNvSpPr>
          <p:nvPr/>
        </p:nvSpPr>
        <p:spPr>
          <a:xfrm>
            <a:off x="220303" y="77748"/>
            <a:ext cx="7801152" cy="1533525"/>
          </a:xfrm>
          <a:prstGeom prst="rect">
            <a:avLst/>
          </a:prstGeom>
        </p:spPr>
        <p:txBody>
          <a:bodyPr vert="horz" wrap="square" lIns="0" tIns="0" rIns="0" bIns="0" numCol="1" anchor="t" anchorCtr="0" compatLnSpc="1">
            <a:prstTxWarp prst="textNoShape">
              <a:avLst/>
            </a:prstTxWarp>
          </a:bodyPr>
          <a:lstStyle>
            <a:lvl1pPr algn="l" rtl="0" eaLnBrk="1" fontAlgn="base" hangingPunct="1">
              <a:lnSpc>
                <a:spcPts val="4400"/>
              </a:lnSpc>
              <a:spcBef>
                <a:spcPct val="0"/>
              </a:spcBef>
              <a:spcAft>
                <a:spcPct val="0"/>
              </a:spcAft>
              <a:defRPr sz="4200" kern="1400" spc="-40">
                <a:solidFill>
                  <a:srgbClr val="00609F"/>
                </a:solidFill>
                <a:latin typeface="Calibri"/>
                <a:ea typeface="Calibri"/>
                <a:cs typeface="Calibri"/>
              </a:defRPr>
            </a:lvl1pPr>
            <a:lvl2pPr algn="l" rtl="0" eaLnBrk="1" fontAlgn="base" hangingPunct="1">
              <a:spcBef>
                <a:spcPct val="0"/>
              </a:spcBef>
              <a:spcAft>
                <a:spcPct val="0"/>
              </a:spcAft>
              <a:defRPr sz="3600">
                <a:solidFill>
                  <a:srgbClr val="1D63B3"/>
                </a:solidFill>
                <a:latin typeface="Calibri" pitchFamily="-108" charset="0"/>
                <a:ea typeface="Arial" pitchFamily="-111" charset="0"/>
                <a:cs typeface="Arial" pitchFamily="-111" charset="0"/>
              </a:defRPr>
            </a:lvl2pPr>
            <a:lvl3pPr algn="l" rtl="0" eaLnBrk="1" fontAlgn="base" hangingPunct="1">
              <a:spcBef>
                <a:spcPct val="0"/>
              </a:spcBef>
              <a:spcAft>
                <a:spcPct val="0"/>
              </a:spcAft>
              <a:defRPr sz="3600">
                <a:solidFill>
                  <a:srgbClr val="1D63B3"/>
                </a:solidFill>
                <a:latin typeface="Calibri" pitchFamily="-108" charset="0"/>
                <a:ea typeface="Arial" pitchFamily="-111" charset="0"/>
                <a:cs typeface="Arial" pitchFamily="-111" charset="0"/>
              </a:defRPr>
            </a:lvl3pPr>
            <a:lvl4pPr algn="l" rtl="0" eaLnBrk="1" fontAlgn="base" hangingPunct="1">
              <a:spcBef>
                <a:spcPct val="0"/>
              </a:spcBef>
              <a:spcAft>
                <a:spcPct val="0"/>
              </a:spcAft>
              <a:defRPr sz="3600">
                <a:solidFill>
                  <a:srgbClr val="1D63B3"/>
                </a:solidFill>
                <a:latin typeface="Calibri" pitchFamily="-108" charset="0"/>
                <a:ea typeface="Arial" pitchFamily="-111" charset="0"/>
                <a:cs typeface="Arial" pitchFamily="-111" charset="0"/>
              </a:defRPr>
            </a:lvl4pPr>
            <a:lvl5pPr algn="l" rtl="0" eaLnBrk="1" fontAlgn="base" hangingPunct="1">
              <a:spcBef>
                <a:spcPct val="0"/>
              </a:spcBef>
              <a:spcAft>
                <a:spcPct val="0"/>
              </a:spcAft>
              <a:defRPr sz="3600">
                <a:solidFill>
                  <a:srgbClr val="1D63B3"/>
                </a:solidFill>
                <a:latin typeface="Calibri" pitchFamily="-108" charset="0"/>
                <a:ea typeface="Arial" pitchFamily="-111" charset="0"/>
                <a:cs typeface="Arial" pitchFamily="-111" charset="0"/>
              </a:defRPr>
            </a:lvl5pPr>
            <a:lvl6pPr marL="457200" algn="ctr" rtl="0" eaLnBrk="1" fontAlgn="base" hangingPunct="1">
              <a:spcBef>
                <a:spcPct val="0"/>
              </a:spcBef>
              <a:spcAft>
                <a:spcPct val="0"/>
              </a:spcAft>
              <a:defRPr sz="4400">
                <a:solidFill>
                  <a:schemeClr val="tx2"/>
                </a:solidFill>
                <a:latin typeface="Arial" pitchFamily="-111" charset="0"/>
                <a:ea typeface="Arial" pitchFamily="-111" charset="0"/>
                <a:cs typeface="Arial" pitchFamily="-111" charset="0"/>
              </a:defRPr>
            </a:lvl6pPr>
            <a:lvl7pPr marL="914400" algn="ctr" rtl="0" eaLnBrk="1" fontAlgn="base" hangingPunct="1">
              <a:spcBef>
                <a:spcPct val="0"/>
              </a:spcBef>
              <a:spcAft>
                <a:spcPct val="0"/>
              </a:spcAft>
              <a:defRPr sz="4400">
                <a:solidFill>
                  <a:schemeClr val="tx2"/>
                </a:solidFill>
                <a:latin typeface="Arial" pitchFamily="-111" charset="0"/>
                <a:ea typeface="Arial" pitchFamily="-111" charset="0"/>
                <a:cs typeface="Arial" pitchFamily="-111" charset="0"/>
              </a:defRPr>
            </a:lvl7pPr>
            <a:lvl8pPr marL="1371600" algn="ctr" rtl="0" eaLnBrk="1" fontAlgn="base" hangingPunct="1">
              <a:spcBef>
                <a:spcPct val="0"/>
              </a:spcBef>
              <a:spcAft>
                <a:spcPct val="0"/>
              </a:spcAft>
              <a:defRPr sz="4400">
                <a:solidFill>
                  <a:schemeClr val="tx2"/>
                </a:solidFill>
                <a:latin typeface="Arial" pitchFamily="-111" charset="0"/>
                <a:ea typeface="Arial" pitchFamily="-111" charset="0"/>
                <a:cs typeface="Arial" pitchFamily="-111" charset="0"/>
              </a:defRPr>
            </a:lvl8pPr>
            <a:lvl9pPr marL="1828800" algn="ctr" rtl="0" eaLnBrk="1" fontAlgn="base" hangingPunct="1">
              <a:spcBef>
                <a:spcPct val="0"/>
              </a:spcBef>
              <a:spcAft>
                <a:spcPct val="0"/>
              </a:spcAft>
              <a:defRPr sz="4400">
                <a:solidFill>
                  <a:schemeClr val="tx2"/>
                </a:solidFill>
                <a:latin typeface="Arial" pitchFamily="-111" charset="0"/>
                <a:ea typeface="Arial" pitchFamily="-111" charset="0"/>
                <a:cs typeface="Arial" pitchFamily="-111" charset="0"/>
              </a:defRPr>
            </a:lvl9pPr>
          </a:lstStyle>
          <a:p>
            <a:pPr>
              <a:defRPr/>
            </a:pPr>
            <a:r>
              <a:rPr lang="en-US" sz="2400" dirty="0" smtClean="0">
                <a:solidFill>
                  <a:schemeClr val="bg1"/>
                </a:solidFill>
              </a:rPr>
              <a:t>Center for Cell Circuits Computational Genomics Workshop 2017</a:t>
            </a:r>
            <a:endParaRPr lang="en-US" sz="2400" dirty="0">
              <a:solidFill>
                <a:schemeClr val="bg1"/>
              </a:solidFill>
            </a:endParaRPr>
          </a:p>
        </p:txBody>
      </p:sp>
    </p:spTree>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scRNA-Seq</a:t>
            </a:r>
            <a:r>
              <a:rPr lang="en-US" dirty="0" smtClean="0"/>
              <a:t> Assay Performance</a:t>
            </a:r>
            <a:endParaRPr lang="en-US" dirty="0"/>
          </a:p>
        </p:txBody>
      </p:sp>
      <p:pic>
        <p:nvPicPr>
          <p:cNvPr id="4" name="Content Placeholder 3" descr="compare_power_paper.png"/>
          <p:cNvPicPr>
            <a:picLocks noGrp="1" noChangeAspect="1"/>
          </p:cNvPicPr>
          <p:nvPr>
            <p:ph idx="1"/>
          </p:nvPr>
        </p:nvPicPr>
        <p:blipFill>
          <a:blip r:embed="rId2">
            <a:extLst>
              <a:ext uri="{28A0092B-C50C-407E-A947-70E740481C1C}">
                <a14:useLocalDpi xmlns:a14="http://schemas.microsoft.com/office/drawing/2010/main" val="0"/>
              </a:ext>
            </a:extLst>
          </a:blip>
          <a:srcRect l="-26484" r="-26484"/>
          <a:stretch>
            <a:fillRect/>
          </a:stretch>
        </p:blipFill>
        <p:spPr>
          <a:xfrm>
            <a:off x="446088" y="1757363"/>
            <a:ext cx="8229600" cy="4581525"/>
          </a:xfrm>
        </p:spPr>
      </p:pic>
    </p:spTree>
    <p:extLst>
      <p:ext uri="{BB962C8B-B14F-4D97-AF65-F5344CB8AC3E}">
        <p14:creationId xmlns:p14="http://schemas.microsoft.com/office/powerpoint/2010/main" val="1616645564"/>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ERCC-based Benchmarking</a:t>
            </a:r>
            <a:endParaRPr lang="en-US" dirty="0"/>
          </a:p>
        </p:txBody>
      </p:sp>
      <p:sp>
        <p:nvSpPr>
          <p:cNvPr id="3" name="Content Placeholder 2"/>
          <p:cNvSpPr>
            <a:spLocks noGrp="1"/>
          </p:cNvSpPr>
          <p:nvPr>
            <p:ph idx="1"/>
          </p:nvPr>
        </p:nvSpPr>
        <p:spPr/>
        <p:txBody>
          <a:bodyPr/>
          <a:lstStyle/>
          <a:p>
            <a:r>
              <a:rPr lang="en-US" sz="2000" dirty="0"/>
              <a:t>Based on ERCC spike-ins</a:t>
            </a:r>
            <a:r>
              <a:rPr lang="en-US" sz="2000" dirty="0" smtClean="0"/>
              <a:t>.</a:t>
            </a:r>
          </a:p>
          <a:p>
            <a:pPr lvl="1"/>
            <a:r>
              <a:rPr lang="en-US" sz="2000" dirty="0" smtClean="0"/>
              <a:t>Exogenous RNA-</a:t>
            </a:r>
            <a:r>
              <a:rPr lang="en-US" sz="2000" dirty="0" err="1" smtClean="0"/>
              <a:t>Spikins</a:t>
            </a:r>
            <a:endParaRPr lang="en-US" sz="2000" dirty="0" smtClean="0"/>
          </a:p>
          <a:p>
            <a:pPr lvl="1"/>
            <a:r>
              <a:rPr lang="en-US" sz="2000" dirty="0"/>
              <a:t>No secondary </a:t>
            </a:r>
            <a:r>
              <a:rPr lang="en-US" sz="2000" dirty="0" smtClean="0"/>
              <a:t>structure</a:t>
            </a:r>
          </a:p>
          <a:p>
            <a:pPr lvl="1"/>
            <a:r>
              <a:rPr lang="en-US" sz="2000" dirty="0" smtClean="0"/>
              <a:t>25b </a:t>
            </a:r>
            <a:r>
              <a:rPr lang="en-US" sz="2000" dirty="0" err="1" smtClean="0"/>
              <a:t>polyA</a:t>
            </a:r>
            <a:r>
              <a:rPr lang="en-US" sz="2000" dirty="0"/>
              <a:t> </a:t>
            </a:r>
            <a:r>
              <a:rPr lang="en-US" sz="2000" dirty="0" smtClean="0"/>
              <a:t>Tail</a:t>
            </a:r>
          </a:p>
          <a:p>
            <a:pPr lvl="2"/>
            <a:r>
              <a:rPr lang="en-US" sz="2000" dirty="0" smtClean="0"/>
              <a:t>May be a conservative measurement given endogenous mRNA will have ~250b </a:t>
            </a:r>
            <a:r>
              <a:rPr lang="en-US" sz="2000" dirty="0" err="1" smtClean="0"/>
              <a:t>polyA</a:t>
            </a:r>
            <a:r>
              <a:rPr lang="en-US" sz="2000" dirty="0" smtClean="0"/>
              <a:t>.</a:t>
            </a:r>
          </a:p>
          <a:p>
            <a:r>
              <a:rPr lang="en-US" sz="2000" dirty="0" smtClean="0"/>
              <a:t>Accuracy</a:t>
            </a:r>
          </a:p>
          <a:p>
            <a:pPr lvl="1"/>
            <a:r>
              <a:rPr lang="en-US" sz="2000" dirty="0" smtClean="0"/>
              <a:t>How </a:t>
            </a:r>
            <a:r>
              <a:rPr lang="en-US" sz="2000" dirty="0"/>
              <a:t>well the abundance levels correlated with known spiked-in amounts</a:t>
            </a:r>
            <a:r>
              <a:rPr lang="en-US" sz="2000" dirty="0" smtClean="0"/>
              <a:t>.</a:t>
            </a:r>
            <a:endParaRPr lang="en-US" sz="2000" dirty="0"/>
          </a:p>
          <a:p>
            <a:r>
              <a:rPr lang="en-US" sz="2000" dirty="0" smtClean="0"/>
              <a:t>Sensitivity</a:t>
            </a:r>
          </a:p>
          <a:p>
            <a:pPr lvl="1"/>
            <a:r>
              <a:rPr lang="en-US" sz="2000" dirty="0" smtClean="0"/>
              <a:t>Minimum </a:t>
            </a:r>
            <a:r>
              <a:rPr lang="en-US" sz="2000" dirty="0"/>
              <a:t>number of input RNA molecules required to detect a spike-in.</a:t>
            </a:r>
          </a:p>
        </p:txBody>
      </p:sp>
    </p:spTree>
    <p:extLst>
      <p:ext uri="{BB962C8B-B14F-4D97-AF65-F5344CB8AC3E}">
        <p14:creationId xmlns:p14="http://schemas.microsoft.com/office/powerpoint/2010/main" val="1518147021"/>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Sensitivity and Specificity</a:t>
            </a:r>
            <a:endParaRPr lang="en-US" dirty="0"/>
          </a:p>
        </p:txBody>
      </p:sp>
      <p:pic>
        <p:nvPicPr>
          <p:cNvPr id="4" name="Content Placeholder 3" descr="compare_assays.png"/>
          <p:cNvPicPr>
            <a:picLocks noGrp="1" noChangeAspect="1"/>
          </p:cNvPicPr>
          <p:nvPr>
            <p:ph idx="1"/>
          </p:nvPr>
        </p:nvPicPr>
        <p:blipFill>
          <a:blip r:embed="rId3">
            <a:extLst>
              <a:ext uri="{28A0092B-C50C-407E-A947-70E740481C1C}">
                <a14:useLocalDpi xmlns:a14="http://schemas.microsoft.com/office/drawing/2010/main" val="0"/>
              </a:ext>
            </a:extLst>
          </a:blip>
          <a:srcRect l="-11727" r="-11727"/>
          <a:stretch>
            <a:fillRect/>
          </a:stretch>
        </p:blipFill>
        <p:spPr/>
      </p:pic>
      <p:cxnSp>
        <p:nvCxnSpPr>
          <p:cNvPr id="5" name="Straight Arrow Connector 4"/>
          <p:cNvCxnSpPr/>
          <p:nvPr/>
        </p:nvCxnSpPr>
        <p:spPr>
          <a:xfrm flipV="1">
            <a:off x="1051992" y="2155051"/>
            <a:ext cx="0" cy="1282768"/>
          </a:xfrm>
          <a:prstGeom prst="straightConnector1">
            <a:avLst/>
          </a:prstGeom>
          <a:ln w="63500">
            <a:solidFill>
              <a:srgbClr val="1D63B3"/>
            </a:solidFill>
            <a:tailEnd type="triangle" w="med" len="med"/>
          </a:ln>
        </p:spPr>
        <p:style>
          <a:lnRef idx="2">
            <a:schemeClr val="accent1"/>
          </a:lnRef>
          <a:fillRef idx="0">
            <a:schemeClr val="accent1"/>
          </a:fillRef>
          <a:effectRef idx="1">
            <a:schemeClr val="accent1"/>
          </a:effectRef>
          <a:fontRef idx="minor">
            <a:schemeClr val="tx1"/>
          </a:fontRef>
        </p:style>
      </p:cxnSp>
      <p:cxnSp>
        <p:nvCxnSpPr>
          <p:cNvPr id="6" name="Straight Arrow Connector 5"/>
          <p:cNvCxnSpPr/>
          <p:nvPr/>
        </p:nvCxnSpPr>
        <p:spPr>
          <a:xfrm>
            <a:off x="1063272" y="4083213"/>
            <a:ext cx="14380" cy="1599451"/>
          </a:xfrm>
          <a:prstGeom prst="straightConnector1">
            <a:avLst/>
          </a:prstGeom>
          <a:ln w="63500">
            <a:solidFill>
              <a:srgbClr val="1D63B3"/>
            </a:solidFill>
            <a:tailEnd type="triangle" w="med" len="med"/>
          </a:ln>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flipH="1">
            <a:off x="1756052" y="1872842"/>
            <a:ext cx="1546" cy="319160"/>
          </a:xfrm>
          <a:prstGeom prst="straightConnector1">
            <a:avLst/>
          </a:prstGeom>
          <a:ln w="63500">
            <a:solidFill>
              <a:srgbClr val="1D63B3"/>
            </a:solidFill>
            <a:tailEnd type="triangle" w="med" len="med"/>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flipH="1">
            <a:off x="6321691" y="1871310"/>
            <a:ext cx="1546" cy="319160"/>
          </a:xfrm>
          <a:prstGeom prst="straightConnector1">
            <a:avLst/>
          </a:prstGeom>
          <a:ln w="63500">
            <a:solidFill>
              <a:srgbClr val="1D63B3"/>
            </a:solidFill>
            <a:tailEnd type="triangle" w="med" len="med"/>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flipH="1">
            <a:off x="2727970" y="1869778"/>
            <a:ext cx="1546" cy="319160"/>
          </a:xfrm>
          <a:prstGeom prst="straightConnector1">
            <a:avLst/>
          </a:prstGeom>
          <a:ln w="63500">
            <a:solidFill>
              <a:srgbClr val="1D63B3"/>
            </a:solidFill>
            <a:tailEnd type="triangle" w="med" len="med"/>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flipH="1">
            <a:off x="5689961" y="1731737"/>
            <a:ext cx="6196" cy="455669"/>
          </a:xfrm>
          <a:prstGeom prst="straightConnector1">
            <a:avLst/>
          </a:prstGeom>
          <a:ln w="63500">
            <a:solidFill>
              <a:srgbClr val="1D63B3"/>
            </a:solidFill>
            <a:tailEnd type="triangle" w="med" len="med"/>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flipH="1">
            <a:off x="4868895" y="1868246"/>
            <a:ext cx="1546" cy="319160"/>
          </a:xfrm>
          <a:prstGeom prst="straightConnector1">
            <a:avLst/>
          </a:prstGeom>
          <a:ln w="63500">
            <a:solidFill>
              <a:srgbClr val="1D63B3"/>
            </a:solidFill>
            <a:tailEnd type="triangle" w="med" len="med"/>
          </a:ln>
        </p:spPr>
        <p:style>
          <a:lnRef idx="2">
            <a:schemeClr val="accent1"/>
          </a:lnRef>
          <a:fillRef idx="0">
            <a:schemeClr val="accent1"/>
          </a:fillRef>
          <a:effectRef idx="1">
            <a:schemeClr val="accent1"/>
          </a:effectRef>
          <a:fontRef idx="minor">
            <a:schemeClr val="tx1"/>
          </a:fontRef>
        </p:style>
      </p:cxnSp>
      <p:sp>
        <p:nvSpPr>
          <p:cNvPr id="20" name="TextBox 19"/>
          <p:cNvSpPr txBox="1"/>
          <p:nvPr/>
        </p:nvSpPr>
        <p:spPr>
          <a:xfrm>
            <a:off x="89803" y="2757953"/>
            <a:ext cx="993105" cy="307777"/>
          </a:xfrm>
          <a:prstGeom prst="rect">
            <a:avLst/>
          </a:prstGeom>
          <a:noFill/>
        </p:spPr>
        <p:txBody>
          <a:bodyPr wrap="none" rtlCol="0">
            <a:spAutoFit/>
          </a:bodyPr>
          <a:lstStyle/>
          <a:p>
            <a:r>
              <a:rPr lang="en-US" sz="1400" b="1" dirty="0" smtClean="0"/>
              <a:t>Accuracy</a:t>
            </a:r>
            <a:endParaRPr lang="en-US" sz="1400" b="1" dirty="0"/>
          </a:p>
        </p:txBody>
      </p:sp>
      <p:sp>
        <p:nvSpPr>
          <p:cNvPr id="21" name="TextBox 20"/>
          <p:cNvSpPr txBox="1"/>
          <p:nvPr/>
        </p:nvSpPr>
        <p:spPr>
          <a:xfrm>
            <a:off x="369451" y="2333107"/>
            <a:ext cx="713457" cy="307777"/>
          </a:xfrm>
          <a:prstGeom prst="rect">
            <a:avLst/>
          </a:prstGeom>
          <a:noFill/>
        </p:spPr>
        <p:txBody>
          <a:bodyPr wrap="none" rtlCol="0">
            <a:spAutoFit/>
          </a:bodyPr>
          <a:lstStyle/>
          <a:p>
            <a:r>
              <a:rPr lang="en-US" sz="1400" b="1" dirty="0" smtClean="0">
                <a:solidFill>
                  <a:srgbClr val="1D63B3"/>
                </a:solidFill>
              </a:rPr>
              <a:t>Great!</a:t>
            </a:r>
            <a:endParaRPr lang="en-US" sz="1400" b="1" dirty="0">
              <a:solidFill>
                <a:srgbClr val="1D63B3"/>
              </a:solidFill>
            </a:endParaRPr>
          </a:p>
        </p:txBody>
      </p:sp>
      <p:sp>
        <p:nvSpPr>
          <p:cNvPr id="22" name="TextBox 21"/>
          <p:cNvSpPr txBox="1"/>
          <p:nvPr/>
        </p:nvSpPr>
        <p:spPr>
          <a:xfrm>
            <a:off x="487873" y="3152547"/>
            <a:ext cx="595035" cy="307777"/>
          </a:xfrm>
          <a:prstGeom prst="rect">
            <a:avLst/>
          </a:prstGeom>
          <a:noFill/>
        </p:spPr>
        <p:txBody>
          <a:bodyPr wrap="none" rtlCol="0">
            <a:spAutoFit/>
          </a:bodyPr>
          <a:lstStyle/>
          <a:p>
            <a:r>
              <a:rPr lang="en-US" sz="1400" b="1" dirty="0" smtClean="0">
                <a:solidFill>
                  <a:srgbClr val="1D63B3"/>
                </a:solidFill>
              </a:rPr>
              <a:t>Poor</a:t>
            </a:r>
            <a:endParaRPr lang="en-US" sz="1400" b="1" dirty="0">
              <a:solidFill>
                <a:srgbClr val="1D63B3"/>
              </a:solidFill>
            </a:endParaRPr>
          </a:p>
        </p:txBody>
      </p:sp>
      <p:sp>
        <p:nvSpPr>
          <p:cNvPr id="23" name="TextBox 22"/>
          <p:cNvSpPr txBox="1"/>
          <p:nvPr/>
        </p:nvSpPr>
        <p:spPr>
          <a:xfrm>
            <a:off x="28829" y="4667744"/>
            <a:ext cx="1082698" cy="307777"/>
          </a:xfrm>
          <a:prstGeom prst="rect">
            <a:avLst/>
          </a:prstGeom>
          <a:noFill/>
        </p:spPr>
        <p:txBody>
          <a:bodyPr wrap="none" rtlCol="0">
            <a:spAutoFit/>
          </a:bodyPr>
          <a:lstStyle/>
          <a:p>
            <a:pPr algn="ctr"/>
            <a:r>
              <a:rPr lang="en-US" sz="1400" b="1" dirty="0" smtClean="0"/>
              <a:t>Sensitivity</a:t>
            </a:r>
            <a:endParaRPr lang="en-US" sz="1400" b="1" dirty="0"/>
          </a:p>
        </p:txBody>
      </p:sp>
      <p:sp>
        <p:nvSpPr>
          <p:cNvPr id="24" name="TextBox 23"/>
          <p:cNvSpPr txBox="1"/>
          <p:nvPr/>
        </p:nvSpPr>
        <p:spPr>
          <a:xfrm>
            <a:off x="529316" y="4153102"/>
            <a:ext cx="582211" cy="307777"/>
          </a:xfrm>
          <a:prstGeom prst="rect">
            <a:avLst/>
          </a:prstGeom>
          <a:noFill/>
        </p:spPr>
        <p:txBody>
          <a:bodyPr wrap="none" rtlCol="0">
            <a:spAutoFit/>
          </a:bodyPr>
          <a:lstStyle/>
          <a:p>
            <a:pPr algn="ctr"/>
            <a:r>
              <a:rPr lang="en-US" sz="1400" b="1" dirty="0" smtClean="0">
                <a:solidFill>
                  <a:srgbClr val="1D63B3"/>
                </a:solidFill>
              </a:rPr>
              <a:t>Bulk</a:t>
            </a:r>
            <a:endParaRPr lang="en-US" sz="1400" b="1" dirty="0">
              <a:solidFill>
                <a:srgbClr val="1D63B3"/>
              </a:solidFill>
            </a:endParaRPr>
          </a:p>
        </p:txBody>
      </p:sp>
      <p:sp>
        <p:nvSpPr>
          <p:cNvPr id="25" name="TextBox 24"/>
          <p:cNvSpPr txBox="1"/>
          <p:nvPr/>
        </p:nvSpPr>
        <p:spPr>
          <a:xfrm>
            <a:off x="398070" y="5126478"/>
            <a:ext cx="713457" cy="307777"/>
          </a:xfrm>
          <a:prstGeom prst="rect">
            <a:avLst/>
          </a:prstGeom>
          <a:noFill/>
        </p:spPr>
        <p:txBody>
          <a:bodyPr wrap="none" rtlCol="0">
            <a:spAutoFit/>
          </a:bodyPr>
          <a:lstStyle/>
          <a:p>
            <a:pPr algn="ctr"/>
            <a:r>
              <a:rPr lang="en-US" sz="1400" b="1" dirty="0" smtClean="0">
                <a:solidFill>
                  <a:srgbClr val="1D63B3"/>
                </a:solidFill>
              </a:rPr>
              <a:t>Great!</a:t>
            </a:r>
            <a:endParaRPr lang="en-US" sz="1400" b="1" dirty="0">
              <a:solidFill>
                <a:srgbClr val="1D63B3"/>
              </a:solidFill>
            </a:endParaRPr>
          </a:p>
        </p:txBody>
      </p:sp>
      <p:sp>
        <p:nvSpPr>
          <p:cNvPr id="26" name="TextBox 25"/>
          <p:cNvSpPr txBox="1"/>
          <p:nvPr/>
        </p:nvSpPr>
        <p:spPr>
          <a:xfrm>
            <a:off x="1460974" y="1567563"/>
            <a:ext cx="582211" cy="307777"/>
          </a:xfrm>
          <a:prstGeom prst="rect">
            <a:avLst/>
          </a:prstGeom>
          <a:noFill/>
        </p:spPr>
        <p:txBody>
          <a:bodyPr wrap="none" rtlCol="0">
            <a:spAutoFit/>
          </a:bodyPr>
          <a:lstStyle/>
          <a:p>
            <a:r>
              <a:rPr lang="en-US" sz="1400" b="1" dirty="0" smtClean="0"/>
              <a:t>Bulk</a:t>
            </a:r>
            <a:endParaRPr lang="en-US" sz="1400" b="1" dirty="0"/>
          </a:p>
        </p:txBody>
      </p:sp>
      <p:sp>
        <p:nvSpPr>
          <p:cNvPr id="27" name="TextBox 26"/>
          <p:cNvSpPr txBox="1"/>
          <p:nvPr/>
        </p:nvSpPr>
        <p:spPr>
          <a:xfrm>
            <a:off x="4345989" y="1567563"/>
            <a:ext cx="1032642" cy="307777"/>
          </a:xfrm>
          <a:prstGeom prst="rect">
            <a:avLst/>
          </a:prstGeom>
          <a:noFill/>
        </p:spPr>
        <p:txBody>
          <a:bodyPr wrap="none" rtlCol="0">
            <a:spAutoFit/>
          </a:bodyPr>
          <a:lstStyle/>
          <a:p>
            <a:r>
              <a:rPr lang="en-US" sz="1400" b="1" dirty="0" smtClean="0"/>
              <a:t>CEL-Seq2</a:t>
            </a:r>
            <a:endParaRPr lang="en-US" sz="1400" b="1" dirty="0"/>
          </a:p>
        </p:txBody>
      </p:sp>
      <p:sp>
        <p:nvSpPr>
          <p:cNvPr id="28" name="TextBox 27"/>
          <p:cNvSpPr txBox="1"/>
          <p:nvPr/>
        </p:nvSpPr>
        <p:spPr>
          <a:xfrm>
            <a:off x="5178336" y="1393618"/>
            <a:ext cx="992579" cy="307777"/>
          </a:xfrm>
          <a:prstGeom prst="rect">
            <a:avLst/>
          </a:prstGeom>
          <a:noFill/>
        </p:spPr>
        <p:txBody>
          <a:bodyPr wrap="none" rtlCol="0">
            <a:spAutoFit/>
          </a:bodyPr>
          <a:lstStyle/>
          <a:p>
            <a:r>
              <a:rPr lang="en-US" sz="1400" b="1" dirty="0" smtClean="0"/>
              <a:t>Drop-Seq</a:t>
            </a:r>
            <a:endParaRPr lang="en-US" sz="1400" b="1" dirty="0"/>
          </a:p>
        </p:txBody>
      </p:sp>
      <p:sp>
        <p:nvSpPr>
          <p:cNvPr id="29" name="TextBox 28"/>
          <p:cNvSpPr txBox="1"/>
          <p:nvPr/>
        </p:nvSpPr>
        <p:spPr>
          <a:xfrm>
            <a:off x="6062001" y="1567563"/>
            <a:ext cx="505267" cy="307777"/>
          </a:xfrm>
          <a:prstGeom prst="rect">
            <a:avLst/>
          </a:prstGeom>
          <a:noFill/>
        </p:spPr>
        <p:txBody>
          <a:bodyPr wrap="none" rtlCol="0">
            <a:spAutoFit/>
          </a:bodyPr>
          <a:lstStyle/>
          <a:p>
            <a:r>
              <a:rPr lang="en-US" sz="1400" b="1" dirty="0" smtClean="0"/>
              <a:t>10X</a:t>
            </a:r>
            <a:endParaRPr lang="en-US" sz="1400" b="1" dirty="0"/>
          </a:p>
        </p:txBody>
      </p:sp>
      <p:sp>
        <p:nvSpPr>
          <p:cNvPr id="30" name="TextBox 29"/>
          <p:cNvSpPr txBox="1"/>
          <p:nvPr/>
        </p:nvSpPr>
        <p:spPr>
          <a:xfrm>
            <a:off x="2137823" y="1567563"/>
            <a:ext cx="1182460" cy="307777"/>
          </a:xfrm>
          <a:prstGeom prst="rect">
            <a:avLst/>
          </a:prstGeom>
          <a:noFill/>
        </p:spPr>
        <p:txBody>
          <a:bodyPr wrap="none" rtlCol="0">
            <a:spAutoFit/>
          </a:bodyPr>
          <a:lstStyle/>
          <a:p>
            <a:r>
              <a:rPr lang="en-US" sz="1400" b="1" dirty="0" smtClean="0"/>
              <a:t>Smart-Seq2</a:t>
            </a:r>
            <a:endParaRPr lang="en-US" sz="1400" b="1" dirty="0"/>
          </a:p>
        </p:txBody>
      </p:sp>
      <p:cxnSp>
        <p:nvCxnSpPr>
          <p:cNvPr id="34" name="Straight Connector 33"/>
          <p:cNvCxnSpPr/>
          <p:nvPr/>
        </p:nvCxnSpPr>
        <p:spPr>
          <a:xfrm flipV="1">
            <a:off x="1619742" y="5132294"/>
            <a:ext cx="6388729" cy="691"/>
          </a:xfrm>
          <a:prstGeom prst="line">
            <a:avLst/>
          </a:prstGeom>
          <a:ln w="12700">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a:off x="1615251" y="4964132"/>
            <a:ext cx="6393220" cy="3809"/>
          </a:xfrm>
          <a:prstGeom prst="line">
            <a:avLst/>
          </a:prstGeom>
          <a:ln w="12700">
            <a:solidFill>
              <a:schemeClr val="tx1"/>
            </a:solidFill>
            <a:prstDash val="sysDot"/>
          </a:ln>
        </p:spPr>
        <p:style>
          <a:lnRef idx="2">
            <a:schemeClr val="accent1"/>
          </a:lnRef>
          <a:fillRef idx="0">
            <a:schemeClr val="accent1"/>
          </a:fillRef>
          <a:effectRef idx="1">
            <a:schemeClr val="accent1"/>
          </a:effectRef>
          <a:fontRef idx="minor">
            <a:schemeClr val="tx1"/>
          </a:fontRef>
        </p:style>
      </p:cxnSp>
      <p:sp>
        <p:nvSpPr>
          <p:cNvPr id="39" name="TextBox 38"/>
          <p:cNvSpPr txBox="1"/>
          <p:nvPr/>
        </p:nvSpPr>
        <p:spPr>
          <a:xfrm>
            <a:off x="7907019" y="4740652"/>
            <a:ext cx="1312378" cy="307777"/>
          </a:xfrm>
          <a:prstGeom prst="rect">
            <a:avLst/>
          </a:prstGeom>
          <a:noFill/>
        </p:spPr>
        <p:txBody>
          <a:bodyPr wrap="none" rtlCol="0">
            <a:spAutoFit/>
          </a:bodyPr>
          <a:lstStyle/>
          <a:p>
            <a:r>
              <a:rPr lang="en-US" sz="1400" b="1" dirty="0" smtClean="0"/>
              <a:t>10 molecules</a:t>
            </a:r>
            <a:endParaRPr lang="en-US" sz="1400" b="1" dirty="0"/>
          </a:p>
        </p:txBody>
      </p:sp>
      <p:sp>
        <p:nvSpPr>
          <p:cNvPr id="40" name="TextBox 39"/>
          <p:cNvSpPr txBox="1"/>
          <p:nvPr/>
        </p:nvSpPr>
        <p:spPr>
          <a:xfrm>
            <a:off x="7910006" y="4915466"/>
            <a:ext cx="1212441" cy="307777"/>
          </a:xfrm>
          <a:prstGeom prst="rect">
            <a:avLst/>
          </a:prstGeom>
          <a:noFill/>
        </p:spPr>
        <p:txBody>
          <a:bodyPr wrap="none" rtlCol="0">
            <a:spAutoFit/>
          </a:bodyPr>
          <a:lstStyle/>
          <a:p>
            <a:r>
              <a:rPr lang="en-US" sz="1400" b="1" dirty="0" smtClean="0"/>
              <a:t>1   molecule</a:t>
            </a:r>
            <a:endParaRPr lang="en-US" sz="1400" b="1" dirty="0"/>
          </a:p>
        </p:txBody>
      </p:sp>
    </p:spTree>
    <p:extLst>
      <p:ext uri="{BB962C8B-B14F-4D97-AF65-F5344CB8AC3E}">
        <p14:creationId xmlns:p14="http://schemas.microsoft.com/office/powerpoint/2010/main" val="2209399447"/>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Final Thoughts</a:t>
            </a:r>
            <a:endParaRPr lang="en-US" dirty="0"/>
          </a:p>
        </p:txBody>
      </p:sp>
      <p:sp>
        <p:nvSpPr>
          <p:cNvPr id="3" name="Content Placeholder 2"/>
          <p:cNvSpPr>
            <a:spLocks noGrp="1"/>
          </p:cNvSpPr>
          <p:nvPr>
            <p:ph idx="1"/>
          </p:nvPr>
        </p:nvSpPr>
        <p:spPr/>
        <p:txBody>
          <a:bodyPr/>
          <a:lstStyle/>
          <a:p>
            <a:r>
              <a:rPr lang="en-US" dirty="0"/>
              <a:t>Different assays have different throughput.</a:t>
            </a:r>
          </a:p>
          <a:p>
            <a:pPr lvl="1"/>
            <a:r>
              <a:rPr lang="en-US" dirty="0"/>
              <a:t>SmartSeq2 &lt; </a:t>
            </a:r>
            <a:r>
              <a:rPr lang="en-US" dirty="0" smtClean="0"/>
              <a:t>Drop-</a:t>
            </a:r>
            <a:r>
              <a:rPr lang="en-US" dirty="0" err="1" smtClean="0"/>
              <a:t>seq</a:t>
            </a:r>
            <a:r>
              <a:rPr lang="en-US" dirty="0" smtClean="0"/>
              <a:t> </a:t>
            </a:r>
            <a:r>
              <a:rPr lang="en-US" dirty="0"/>
              <a:t>&lt; 10X</a:t>
            </a:r>
          </a:p>
          <a:p>
            <a:r>
              <a:rPr lang="en-US" dirty="0"/>
              <a:t>SmartSeq2 is full transcript.</a:t>
            </a:r>
          </a:p>
          <a:p>
            <a:r>
              <a:rPr lang="en-US" dirty="0"/>
              <a:t>Plate-based methods get lysed in wells and so do not leak.</a:t>
            </a:r>
          </a:p>
          <a:p>
            <a:pPr lvl="1"/>
            <a:r>
              <a:rPr lang="en-US" dirty="0"/>
              <a:t>Droplet-based can have leaky RNA.</a:t>
            </a:r>
          </a:p>
          <a:p>
            <a:r>
              <a:rPr lang="en-US" dirty="0"/>
              <a:t>In </a:t>
            </a:r>
            <a:r>
              <a:rPr lang="en-US" dirty="0" smtClean="0"/>
              <a:t>Drop-</a:t>
            </a:r>
            <a:r>
              <a:rPr lang="en-US" dirty="0" err="1" smtClean="0"/>
              <a:t>seq</a:t>
            </a:r>
            <a:r>
              <a:rPr lang="en-US" dirty="0" smtClean="0"/>
              <a:t> </a:t>
            </a:r>
            <a:r>
              <a:rPr lang="en-US" dirty="0"/>
              <a:t>assays RT happens outside the droplets</a:t>
            </a:r>
          </a:p>
          <a:p>
            <a:pPr lvl="1"/>
            <a:r>
              <a:rPr lang="en-US" dirty="0"/>
              <a:t>Can use harsher </a:t>
            </a:r>
            <a:r>
              <a:rPr lang="en-US" dirty="0" err="1"/>
              <a:t>lysis</a:t>
            </a:r>
            <a:r>
              <a:rPr lang="en-US" dirty="0"/>
              <a:t> buffers.</a:t>
            </a:r>
          </a:p>
          <a:p>
            <a:pPr lvl="1"/>
            <a:r>
              <a:rPr lang="en-US" dirty="0"/>
              <a:t>10X needs </a:t>
            </a:r>
            <a:r>
              <a:rPr lang="en-US" dirty="0" err="1"/>
              <a:t>lysis</a:t>
            </a:r>
            <a:r>
              <a:rPr lang="en-US" dirty="0"/>
              <a:t> buffers compatible with the RT enzyme.</a:t>
            </a:r>
          </a:p>
          <a:p>
            <a:r>
              <a:rPr lang="en-US" dirty="0"/>
              <a:t>10X is more standardized and comes with a pipeline.</a:t>
            </a:r>
          </a:p>
          <a:p>
            <a:pPr lvl="1"/>
            <a:r>
              <a:rPr lang="en-US" dirty="0" smtClean="0"/>
              <a:t>Drop-</a:t>
            </a:r>
            <a:r>
              <a:rPr lang="en-US" dirty="0" err="1" smtClean="0"/>
              <a:t>seq</a:t>
            </a:r>
            <a:r>
              <a:rPr lang="en-US" dirty="0" smtClean="0"/>
              <a:t> </a:t>
            </a:r>
            <a:r>
              <a:rPr lang="en-US" dirty="0"/>
              <a:t>is more customizable but more hands-on.</a:t>
            </a:r>
          </a:p>
          <a:p>
            <a:r>
              <a:rPr lang="en-US" dirty="0"/>
              <a:t>Cost per library varies greatly</a:t>
            </a:r>
            <a:r>
              <a:rPr lang="en-US" dirty="0" smtClean="0"/>
              <a:t>.</a:t>
            </a:r>
            <a:endParaRPr lang="en-US" dirty="0"/>
          </a:p>
        </p:txBody>
      </p:sp>
    </p:spTree>
    <p:extLst>
      <p:ext uri="{BB962C8B-B14F-4D97-AF65-F5344CB8AC3E}">
        <p14:creationId xmlns:p14="http://schemas.microsoft.com/office/powerpoint/2010/main" val="945983202"/>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Section: </a:t>
            </a:r>
            <a:r>
              <a:rPr lang="en-US" dirty="0" err="1" smtClean="0"/>
              <a:t>scRNA-Seq</a:t>
            </a:r>
            <a:r>
              <a:rPr lang="en-US" dirty="0" smtClean="0"/>
              <a:t> Pipelines</a:t>
            </a:r>
            <a:endParaRPr lang="en-US" dirty="0"/>
          </a:p>
        </p:txBody>
      </p:sp>
      <p:pic>
        <p:nvPicPr>
          <p:cNvPr id="4" name="Content Placeholder 3" descr="corgi_can.jpg"/>
          <p:cNvPicPr>
            <a:picLocks noGrp="1" noChangeAspect="1"/>
          </p:cNvPicPr>
          <p:nvPr>
            <p:ph idx="1"/>
          </p:nvPr>
        </p:nvPicPr>
        <p:blipFill rotWithShape="1">
          <a:blip r:embed="rId2">
            <a:extLst>
              <a:ext uri="{28A0092B-C50C-407E-A947-70E740481C1C}">
                <a14:useLocalDpi xmlns:a14="http://schemas.microsoft.com/office/drawing/2010/main" val="0"/>
              </a:ext>
            </a:extLst>
          </a:blip>
          <a:srcRect l="-96" r="-277"/>
          <a:stretch/>
        </p:blipFill>
        <p:spPr>
          <a:xfrm>
            <a:off x="3268969" y="1756788"/>
            <a:ext cx="2586954" cy="4581891"/>
          </a:xfrm>
          <a:ln>
            <a:solidFill>
              <a:srgbClr val="00609F"/>
            </a:solidFill>
          </a:ln>
        </p:spPr>
      </p:pic>
    </p:spTree>
    <p:extLst>
      <p:ext uri="{BB962C8B-B14F-4D97-AF65-F5344CB8AC3E}">
        <p14:creationId xmlns:p14="http://schemas.microsoft.com/office/powerpoint/2010/main" val="786729695"/>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Sequences Differ So Pipelines Differ</a:t>
            </a:r>
            <a:endParaRPr lang="en-US" dirty="0"/>
          </a:p>
        </p:txBody>
      </p:sp>
      <p:sp>
        <p:nvSpPr>
          <p:cNvPr id="3" name="Content Placeholder 2"/>
          <p:cNvSpPr>
            <a:spLocks noGrp="1"/>
          </p:cNvSpPr>
          <p:nvPr>
            <p:ph idx="1"/>
          </p:nvPr>
        </p:nvSpPr>
        <p:spPr/>
        <p:txBody>
          <a:bodyPr/>
          <a:lstStyle/>
          <a:p>
            <a:r>
              <a:rPr lang="en-US" dirty="0" err="1" smtClean="0"/>
              <a:t>scRNA-Seq</a:t>
            </a:r>
            <a:r>
              <a:rPr lang="en-US" dirty="0" smtClean="0"/>
              <a:t> assays are different and produce different sequences</a:t>
            </a:r>
          </a:p>
          <a:p>
            <a:pPr lvl="1"/>
            <a:r>
              <a:rPr lang="en-US" dirty="0"/>
              <a:t>T</a:t>
            </a:r>
            <a:r>
              <a:rPr lang="en-US" dirty="0" smtClean="0"/>
              <a:t>he sequence pipelines must be tailored to the sequence of interest.</a:t>
            </a:r>
          </a:p>
          <a:p>
            <a:pPr lvl="1"/>
            <a:r>
              <a:rPr lang="en-US" dirty="0" smtClean="0"/>
              <a:t>Many pipelines are NOT compatible but many show similarities.</a:t>
            </a:r>
            <a:endParaRPr lang="en-US" dirty="0"/>
          </a:p>
        </p:txBody>
      </p:sp>
    </p:spTree>
    <p:extLst>
      <p:ext uri="{BB962C8B-B14F-4D97-AF65-F5344CB8AC3E}">
        <p14:creationId xmlns:p14="http://schemas.microsoft.com/office/powerpoint/2010/main" val="3088644347"/>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Start with FASTQ Sequences</a:t>
            </a:r>
            <a:endParaRPr lang="en-US" dirty="0"/>
          </a:p>
        </p:txBody>
      </p:sp>
      <p:pic>
        <p:nvPicPr>
          <p:cNvPr id="4" name="Content Placeholder 3" descr="fastq.png"/>
          <p:cNvPicPr>
            <a:picLocks noGrp="1" noChangeAspect="1"/>
          </p:cNvPicPr>
          <p:nvPr>
            <p:ph idx="1"/>
          </p:nvPr>
        </p:nvPicPr>
        <p:blipFill rotWithShape="1">
          <a:blip r:embed="rId2">
            <a:extLst>
              <a:ext uri="{28A0092B-C50C-407E-A947-70E740481C1C}">
                <a14:useLocalDpi xmlns:a14="http://schemas.microsoft.com/office/drawing/2010/main" val="0"/>
              </a:ext>
            </a:extLst>
          </a:blip>
          <a:srcRect l="-825" r="13143" b="56434"/>
          <a:stretch/>
        </p:blipFill>
        <p:spPr>
          <a:xfrm>
            <a:off x="2126437" y="2093472"/>
            <a:ext cx="7017563" cy="2537848"/>
          </a:xfrm>
        </p:spPr>
      </p:pic>
      <p:sp>
        <p:nvSpPr>
          <p:cNvPr id="3" name="TextBox 2"/>
          <p:cNvSpPr txBox="1"/>
          <p:nvPr/>
        </p:nvSpPr>
        <p:spPr>
          <a:xfrm>
            <a:off x="38487" y="1430239"/>
            <a:ext cx="2954956" cy="461665"/>
          </a:xfrm>
          <a:prstGeom prst="rect">
            <a:avLst/>
          </a:prstGeom>
          <a:noFill/>
        </p:spPr>
        <p:txBody>
          <a:bodyPr wrap="none" rtlCol="0">
            <a:spAutoFit/>
          </a:bodyPr>
          <a:lstStyle/>
          <a:p>
            <a:r>
              <a:rPr lang="en-US" b="1" dirty="0" smtClean="0"/>
              <a:t>FASTQ File Format</a:t>
            </a:r>
            <a:endParaRPr lang="en-US" b="1" dirty="0"/>
          </a:p>
        </p:txBody>
      </p:sp>
      <p:sp>
        <p:nvSpPr>
          <p:cNvPr id="5" name="TextBox 4"/>
          <p:cNvSpPr txBox="1"/>
          <p:nvPr/>
        </p:nvSpPr>
        <p:spPr>
          <a:xfrm>
            <a:off x="38487" y="2039601"/>
            <a:ext cx="2121945" cy="369332"/>
          </a:xfrm>
          <a:prstGeom prst="rect">
            <a:avLst/>
          </a:prstGeom>
          <a:noFill/>
        </p:spPr>
        <p:txBody>
          <a:bodyPr wrap="none" rtlCol="0">
            <a:spAutoFit/>
          </a:bodyPr>
          <a:lstStyle/>
          <a:p>
            <a:r>
              <a:rPr lang="en-US" sz="1800" b="1" dirty="0" smtClean="0"/>
              <a:t>Sequence Header</a:t>
            </a:r>
            <a:endParaRPr lang="en-US" sz="1800" b="1" dirty="0"/>
          </a:p>
        </p:txBody>
      </p:sp>
      <p:sp>
        <p:nvSpPr>
          <p:cNvPr id="6" name="TextBox 5"/>
          <p:cNvSpPr txBox="1"/>
          <p:nvPr/>
        </p:nvSpPr>
        <p:spPr>
          <a:xfrm>
            <a:off x="38487" y="2307449"/>
            <a:ext cx="1959190" cy="369332"/>
          </a:xfrm>
          <a:prstGeom prst="rect">
            <a:avLst/>
          </a:prstGeom>
          <a:noFill/>
        </p:spPr>
        <p:txBody>
          <a:bodyPr wrap="none" rtlCol="0">
            <a:spAutoFit/>
          </a:bodyPr>
          <a:lstStyle/>
          <a:p>
            <a:r>
              <a:rPr lang="en-US" sz="1800" b="1" dirty="0" err="1"/>
              <a:t>c</a:t>
            </a:r>
            <a:r>
              <a:rPr lang="en-US" sz="1800" b="1" dirty="0" err="1" smtClean="0"/>
              <a:t>DNA</a:t>
            </a:r>
            <a:r>
              <a:rPr lang="en-US" sz="1800" b="1" dirty="0" smtClean="0"/>
              <a:t> Sequence</a:t>
            </a:r>
            <a:endParaRPr lang="en-US" sz="1800" b="1" dirty="0"/>
          </a:p>
        </p:txBody>
      </p:sp>
      <p:sp>
        <p:nvSpPr>
          <p:cNvPr id="7" name="TextBox 6"/>
          <p:cNvSpPr txBox="1"/>
          <p:nvPr/>
        </p:nvSpPr>
        <p:spPr>
          <a:xfrm>
            <a:off x="38487" y="2613780"/>
            <a:ext cx="1608133" cy="369332"/>
          </a:xfrm>
          <a:prstGeom prst="rect">
            <a:avLst/>
          </a:prstGeom>
          <a:noFill/>
        </p:spPr>
        <p:txBody>
          <a:bodyPr wrap="none" rtlCol="0">
            <a:spAutoFit/>
          </a:bodyPr>
          <a:lstStyle/>
          <a:p>
            <a:r>
              <a:rPr lang="en-US" sz="1800" b="1" dirty="0" smtClean="0"/>
              <a:t>Base Quality</a:t>
            </a:r>
            <a:endParaRPr lang="en-US" sz="1800" b="1" dirty="0"/>
          </a:p>
        </p:txBody>
      </p:sp>
      <p:cxnSp>
        <p:nvCxnSpPr>
          <p:cNvPr id="10" name="Straight Arrow Connector 9"/>
          <p:cNvCxnSpPr/>
          <p:nvPr/>
        </p:nvCxnSpPr>
        <p:spPr>
          <a:xfrm flipV="1">
            <a:off x="1599716" y="2847746"/>
            <a:ext cx="658220" cy="2005"/>
          </a:xfrm>
          <a:prstGeom prst="straightConnector1">
            <a:avLst/>
          </a:prstGeom>
          <a:ln w="60325">
            <a:solidFill>
              <a:srgbClr val="1D63B3"/>
            </a:solidFill>
            <a:tailEnd type="triangle" w="med" len="med"/>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flipV="1">
            <a:off x="1944553" y="2437260"/>
            <a:ext cx="364700" cy="90269"/>
          </a:xfrm>
          <a:prstGeom prst="straightConnector1">
            <a:avLst/>
          </a:prstGeom>
          <a:ln w="60325">
            <a:solidFill>
              <a:srgbClr val="1D63B3"/>
            </a:solidFill>
            <a:tailEnd type="triangle" w="med" len="med"/>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flipV="1">
            <a:off x="2072846" y="2232017"/>
            <a:ext cx="262065" cy="13302"/>
          </a:xfrm>
          <a:prstGeom prst="straightConnector1">
            <a:avLst/>
          </a:prstGeom>
          <a:ln w="60325">
            <a:solidFill>
              <a:srgbClr val="1D63B3"/>
            </a:solidFill>
            <a:tailEnd type="triangle" w="med" len="med"/>
          </a:ln>
        </p:spPr>
        <p:style>
          <a:lnRef idx="2">
            <a:schemeClr val="accent1"/>
          </a:lnRef>
          <a:fillRef idx="0">
            <a:schemeClr val="accent1"/>
          </a:fillRef>
          <a:effectRef idx="1">
            <a:schemeClr val="accent1"/>
          </a:effectRef>
          <a:fontRef idx="minor">
            <a:schemeClr val="tx1"/>
          </a:fontRef>
        </p:style>
      </p:cxnSp>
      <p:sp>
        <p:nvSpPr>
          <p:cNvPr id="26" name="Left Bracket 25"/>
          <p:cNvSpPr/>
          <p:nvPr/>
        </p:nvSpPr>
        <p:spPr>
          <a:xfrm>
            <a:off x="1950035" y="3784166"/>
            <a:ext cx="230925" cy="820972"/>
          </a:xfrm>
          <a:prstGeom prst="leftBracket">
            <a:avLst/>
          </a:prstGeom>
          <a:ln>
            <a:solidFill>
              <a:srgbClr val="1D63B3"/>
            </a:solidFill>
          </a:ln>
        </p:spPr>
        <p:style>
          <a:lnRef idx="2">
            <a:schemeClr val="accent2"/>
          </a:lnRef>
          <a:fillRef idx="0">
            <a:schemeClr val="accent2"/>
          </a:fillRef>
          <a:effectRef idx="1">
            <a:schemeClr val="accent2"/>
          </a:effectRef>
          <a:fontRef idx="minor">
            <a:schemeClr val="tx1"/>
          </a:fontRef>
        </p:style>
        <p:txBody>
          <a:bodyPr rtlCol="0" anchor="ctr"/>
          <a:lstStyle/>
          <a:p>
            <a:pPr algn="ctr"/>
            <a:endParaRPr lang="en-US"/>
          </a:p>
        </p:txBody>
      </p:sp>
      <p:sp>
        <p:nvSpPr>
          <p:cNvPr id="27" name="TextBox 26"/>
          <p:cNvSpPr txBox="1"/>
          <p:nvPr/>
        </p:nvSpPr>
        <p:spPr>
          <a:xfrm>
            <a:off x="38487" y="3871487"/>
            <a:ext cx="1583298" cy="646331"/>
          </a:xfrm>
          <a:prstGeom prst="rect">
            <a:avLst/>
          </a:prstGeom>
          <a:noFill/>
        </p:spPr>
        <p:txBody>
          <a:bodyPr wrap="none" rtlCol="0">
            <a:spAutoFit/>
          </a:bodyPr>
          <a:lstStyle/>
          <a:p>
            <a:r>
              <a:rPr lang="en-US" sz="1800" b="1" dirty="0" smtClean="0"/>
              <a:t>4 Lines are 1</a:t>
            </a:r>
          </a:p>
          <a:p>
            <a:r>
              <a:rPr lang="en-US" sz="1800" b="1" dirty="0" smtClean="0"/>
              <a:t>sequence</a:t>
            </a:r>
            <a:endParaRPr lang="en-US" sz="1800" b="1" dirty="0"/>
          </a:p>
        </p:txBody>
      </p:sp>
    </p:spTree>
    <p:extLst>
      <p:ext uri="{BB962C8B-B14F-4D97-AF65-F5344CB8AC3E}">
        <p14:creationId xmlns:p14="http://schemas.microsoft.com/office/powerpoint/2010/main" val="2279340100"/>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Assays Differ in FASTQ Contents</a:t>
            </a:r>
            <a:endParaRPr lang="en-US" dirty="0"/>
          </a:p>
        </p:txBody>
      </p:sp>
      <p:pic>
        <p:nvPicPr>
          <p:cNvPr id="4" name="Content Placeholder 3" descr="sc_sequences.png"/>
          <p:cNvPicPr>
            <a:picLocks noGrp="1" noChangeAspect="1"/>
          </p:cNvPicPr>
          <p:nvPr>
            <p:ph idx="1"/>
          </p:nvPr>
        </p:nvPicPr>
        <p:blipFill>
          <a:blip r:embed="rId2">
            <a:extLst>
              <a:ext uri="{28A0092B-C50C-407E-A947-70E740481C1C}">
                <a14:useLocalDpi xmlns:a14="http://schemas.microsoft.com/office/drawing/2010/main" val="0"/>
              </a:ext>
            </a:extLst>
          </a:blip>
          <a:srcRect l="-7272" r="-7272"/>
          <a:stretch>
            <a:fillRect/>
          </a:stretch>
        </p:blipFill>
        <p:spPr/>
      </p:pic>
    </p:spTree>
    <p:extLst>
      <p:ext uri="{BB962C8B-B14F-4D97-AF65-F5344CB8AC3E}">
        <p14:creationId xmlns:p14="http://schemas.microsoft.com/office/powerpoint/2010/main" val="1381057093"/>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SmartSeq2: Pipeline Overview</a:t>
            </a:r>
            <a:endParaRPr lang="en-US" dirty="0"/>
          </a:p>
        </p:txBody>
      </p:sp>
      <p:pic>
        <p:nvPicPr>
          <p:cNvPr id="9" name="Content Placeholder 8" descr="population_rnaseq.pdf"/>
          <p:cNvPicPr>
            <a:picLocks noGrp="1" noChangeAspect="1"/>
          </p:cNvPicPr>
          <p:nvPr>
            <p:ph idx="1"/>
          </p:nvPr>
        </p:nvPicPr>
        <p:blipFill>
          <a:blip r:embed="rId2">
            <a:extLst>
              <a:ext uri="{28A0092B-C50C-407E-A947-70E740481C1C}">
                <a14:useLocalDpi xmlns:a14="http://schemas.microsoft.com/office/drawing/2010/main" val="0"/>
              </a:ext>
            </a:extLst>
          </a:blip>
          <a:srcRect l="-5653" r="-5653"/>
          <a:stretch>
            <a:fillRect/>
          </a:stretch>
        </p:blipFill>
        <p:spPr/>
      </p:pic>
    </p:spTree>
    <p:extLst>
      <p:ext uri="{BB962C8B-B14F-4D97-AF65-F5344CB8AC3E}">
        <p14:creationId xmlns:p14="http://schemas.microsoft.com/office/powerpoint/2010/main" val="2528008825"/>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dropseq_rnaseq.png"/>
          <p:cNvPicPr>
            <a:picLocks noGrp="1" noChangeAspect="1"/>
          </p:cNvPicPr>
          <p:nvPr>
            <p:ph sz="half" idx="1"/>
          </p:nvPr>
        </p:nvPicPr>
        <p:blipFill>
          <a:blip r:embed="rId2">
            <a:extLst>
              <a:ext uri="{28A0092B-C50C-407E-A947-70E740481C1C}">
                <a14:useLocalDpi xmlns:a14="http://schemas.microsoft.com/office/drawing/2010/main" val="0"/>
              </a:ext>
            </a:extLst>
          </a:blip>
          <a:srcRect l="-13061" r="-13061"/>
          <a:stretch>
            <a:fillRect/>
          </a:stretch>
        </p:blipFill>
        <p:spPr/>
      </p:pic>
      <p:sp>
        <p:nvSpPr>
          <p:cNvPr id="6" name="Content Placeholder 5"/>
          <p:cNvSpPr>
            <a:spLocks noGrp="1"/>
          </p:cNvSpPr>
          <p:nvPr>
            <p:ph sz="half" idx="2"/>
          </p:nvPr>
        </p:nvSpPr>
        <p:spPr/>
        <p:txBody>
          <a:bodyPr/>
          <a:lstStyle/>
          <a:p>
            <a:r>
              <a:rPr lang="en-US" dirty="0"/>
              <a:t>Common functionality: trimming, alignment, generating count matrix.</a:t>
            </a:r>
          </a:p>
          <a:p>
            <a:r>
              <a:rPr lang="en-US" dirty="0"/>
              <a:t>Adds book keeping for cell barcodes and UMIs, bead error detection, cell barcode collapsing, UMI collapsing.</a:t>
            </a:r>
          </a:p>
        </p:txBody>
      </p:sp>
      <p:sp>
        <p:nvSpPr>
          <p:cNvPr id="4" name="Title 3"/>
          <p:cNvSpPr>
            <a:spLocks noGrp="1"/>
          </p:cNvSpPr>
          <p:nvPr>
            <p:ph type="title"/>
          </p:nvPr>
        </p:nvSpPr>
        <p:spPr/>
        <p:txBody>
          <a:bodyPr/>
          <a:lstStyle/>
          <a:p>
            <a:r>
              <a:rPr lang="en-US" dirty="0" smtClean="0"/>
              <a:t>Drop-</a:t>
            </a:r>
            <a:r>
              <a:rPr lang="en-US" dirty="0" err="1" smtClean="0"/>
              <a:t>seq</a:t>
            </a:r>
            <a:r>
              <a:rPr lang="en-US" dirty="0" smtClean="0"/>
              <a:t>: Pipeline Overview</a:t>
            </a:r>
            <a:endParaRPr lang="en-US" dirty="0"/>
          </a:p>
        </p:txBody>
      </p:sp>
    </p:spTree>
    <p:extLst>
      <p:ext uri="{BB962C8B-B14F-4D97-AF65-F5344CB8AC3E}">
        <p14:creationId xmlns:p14="http://schemas.microsoft.com/office/powerpoint/2010/main" val="1141984342"/>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 Know Tissues are Heterogeneous</a:t>
            </a:r>
            <a:endParaRPr lang="en-US" dirty="0"/>
          </a:p>
        </p:txBody>
      </p:sp>
      <p:pic>
        <p:nvPicPr>
          <p:cNvPr id="4" name="Content Placeholder 3" descr="complex_tissues.pdf"/>
          <p:cNvPicPr>
            <a:picLocks noGrp="1" noChangeAspect="1"/>
          </p:cNvPicPr>
          <p:nvPr>
            <p:ph idx="1"/>
          </p:nvPr>
        </p:nvPicPr>
        <p:blipFill>
          <a:blip r:embed="rId3">
            <a:extLst>
              <a:ext uri="{28A0092B-C50C-407E-A947-70E740481C1C}">
                <a14:useLocalDpi xmlns:a14="http://schemas.microsoft.com/office/drawing/2010/main" val="0"/>
              </a:ext>
            </a:extLst>
          </a:blip>
          <a:srcRect t="-3503" b="-3503"/>
          <a:stretch>
            <a:fillRect/>
          </a:stretch>
        </p:blipFill>
        <p:spPr/>
      </p:pic>
    </p:spTree>
    <p:extLst>
      <p:ext uri="{BB962C8B-B14F-4D97-AF65-F5344CB8AC3E}">
        <p14:creationId xmlns:p14="http://schemas.microsoft.com/office/powerpoint/2010/main" val="2043848874"/>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Drop-</a:t>
            </a:r>
            <a:r>
              <a:rPr lang="en-US" dirty="0" err="1" smtClean="0"/>
              <a:t>seq</a:t>
            </a:r>
            <a:r>
              <a:rPr lang="en-US" dirty="0" smtClean="0"/>
              <a:t>: Further Help</a:t>
            </a:r>
            <a:endParaRPr lang="en-US" dirty="0"/>
          </a:p>
        </p:txBody>
      </p:sp>
      <p:pic>
        <p:nvPicPr>
          <p:cNvPr id="6" name="Content Placeholder 5" descr="drop_seq_web.png"/>
          <p:cNvPicPr>
            <a:picLocks noGrp="1" noChangeAspect="1"/>
          </p:cNvPicPr>
          <p:nvPr>
            <p:ph idx="1"/>
          </p:nvPr>
        </p:nvPicPr>
        <p:blipFill>
          <a:blip r:embed="rId2">
            <a:extLst>
              <a:ext uri="{28A0092B-C50C-407E-A947-70E740481C1C}">
                <a14:useLocalDpi xmlns:a14="http://schemas.microsoft.com/office/drawing/2010/main" val="0"/>
              </a:ext>
            </a:extLst>
          </a:blip>
          <a:srcRect l="-5668" r="-5668"/>
          <a:stretch>
            <a:fillRect/>
          </a:stretch>
        </p:blipFill>
        <p:spPr/>
      </p:pic>
    </p:spTree>
    <p:extLst>
      <p:ext uri="{BB962C8B-B14F-4D97-AF65-F5344CB8AC3E}">
        <p14:creationId xmlns:p14="http://schemas.microsoft.com/office/powerpoint/2010/main" val="1088464630"/>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10x_rnaseq.png"/>
          <p:cNvPicPr>
            <a:picLocks noGrp="1" noChangeAspect="1"/>
          </p:cNvPicPr>
          <p:nvPr>
            <p:ph sz="half" idx="1"/>
          </p:nvPr>
        </p:nvPicPr>
        <p:blipFill>
          <a:blip r:embed="rId2">
            <a:extLst>
              <a:ext uri="{28A0092B-C50C-407E-A947-70E740481C1C}">
                <a14:useLocalDpi xmlns:a14="http://schemas.microsoft.com/office/drawing/2010/main" val="0"/>
              </a:ext>
            </a:extLst>
          </a:blip>
          <a:srcRect l="-13061" r="-13061"/>
          <a:stretch>
            <a:fillRect/>
          </a:stretch>
        </p:blipFill>
        <p:spPr/>
      </p:pic>
      <p:sp>
        <p:nvSpPr>
          <p:cNvPr id="5" name="Content Placeholder 4"/>
          <p:cNvSpPr>
            <a:spLocks noGrp="1"/>
          </p:cNvSpPr>
          <p:nvPr>
            <p:ph sz="half" idx="2"/>
          </p:nvPr>
        </p:nvSpPr>
        <p:spPr/>
        <p:txBody>
          <a:bodyPr/>
          <a:lstStyle/>
          <a:p>
            <a:r>
              <a:rPr lang="en-US" dirty="0"/>
              <a:t>Steps </a:t>
            </a:r>
            <a:r>
              <a:rPr lang="en-US" dirty="0" smtClean="0"/>
              <a:t>conceptually similar </a:t>
            </a:r>
            <a:r>
              <a:rPr lang="en-US" dirty="0"/>
              <a:t>to </a:t>
            </a:r>
            <a:r>
              <a:rPr lang="en-US" dirty="0" smtClean="0"/>
              <a:t>the Drop-</a:t>
            </a:r>
            <a:r>
              <a:rPr lang="en-US" dirty="0" err="1" smtClean="0"/>
              <a:t>seq</a:t>
            </a:r>
            <a:r>
              <a:rPr lang="en-US" dirty="0" smtClean="0"/>
              <a:t> </a:t>
            </a:r>
            <a:r>
              <a:rPr lang="en-US" dirty="0"/>
              <a:t>pipeline.</a:t>
            </a:r>
          </a:p>
        </p:txBody>
      </p:sp>
      <p:sp>
        <p:nvSpPr>
          <p:cNvPr id="2" name="Title 1"/>
          <p:cNvSpPr>
            <a:spLocks noGrp="1"/>
          </p:cNvSpPr>
          <p:nvPr>
            <p:ph type="title"/>
          </p:nvPr>
        </p:nvSpPr>
        <p:spPr/>
        <p:txBody>
          <a:bodyPr/>
          <a:lstStyle/>
          <a:p>
            <a:r>
              <a:rPr lang="en-US" dirty="0" smtClean="0"/>
              <a:t>10X: Pipeline Overview</a:t>
            </a:r>
            <a:endParaRPr lang="en-US" dirty="0"/>
          </a:p>
        </p:txBody>
      </p:sp>
    </p:spTree>
    <p:extLst>
      <p:ext uri="{BB962C8B-B14F-4D97-AF65-F5344CB8AC3E}">
        <p14:creationId xmlns:p14="http://schemas.microsoft.com/office/powerpoint/2010/main" val="3657543222"/>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10X: Further Help</a:t>
            </a:r>
            <a:endParaRPr lang="en-US" dirty="0"/>
          </a:p>
        </p:txBody>
      </p:sp>
      <p:pic>
        <p:nvPicPr>
          <p:cNvPr id="7" name="Content Placeholder 6" descr="10x_web.png"/>
          <p:cNvPicPr>
            <a:picLocks noGrp="1" noChangeAspect="1"/>
          </p:cNvPicPr>
          <p:nvPr>
            <p:ph idx="1"/>
          </p:nvPr>
        </p:nvPicPr>
        <p:blipFill>
          <a:blip r:embed="rId2">
            <a:extLst>
              <a:ext uri="{28A0092B-C50C-407E-A947-70E740481C1C}">
                <a14:useLocalDpi xmlns:a14="http://schemas.microsoft.com/office/drawing/2010/main" val="0"/>
              </a:ext>
            </a:extLst>
          </a:blip>
          <a:srcRect t="-10954" b="-10954"/>
          <a:stretch>
            <a:fillRect/>
          </a:stretch>
        </p:blipFill>
        <p:spPr/>
      </p:pic>
    </p:spTree>
    <p:extLst>
      <p:ext uri="{BB962C8B-B14F-4D97-AF65-F5344CB8AC3E}">
        <p14:creationId xmlns:p14="http://schemas.microsoft.com/office/powerpoint/2010/main" val="887754348"/>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population_rnaseq_qc.png"/>
          <p:cNvPicPr>
            <a:picLocks noGrp="1" noChangeAspect="1"/>
          </p:cNvPicPr>
          <p:nvPr>
            <p:ph sz="half" idx="1"/>
          </p:nvPr>
        </p:nvPicPr>
        <p:blipFill>
          <a:blip r:embed="rId2">
            <a:extLst>
              <a:ext uri="{28A0092B-C50C-407E-A947-70E740481C1C}">
                <a14:useLocalDpi xmlns:a14="http://schemas.microsoft.com/office/drawing/2010/main" val="0"/>
              </a:ext>
            </a:extLst>
          </a:blip>
          <a:srcRect t="-4728" b="-4728"/>
          <a:stretch>
            <a:fillRect/>
          </a:stretch>
        </p:blipFill>
        <p:spPr/>
      </p:pic>
      <p:sp>
        <p:nvSpPr>
          <p:cNvPr id="5" name="Content Placeholder 4"/>
          <p:cNvSpPr>
            <a:spLocks noGrp="1"/>
          </p:cNvSpPr>
          <p:nvPr>
            <p:ph sz="half" idx="2"/>
          </p:nvPr>
        </p:nvSpPr>
        <p:spPr/>
        <p:txBody>
          <a:bodyPr/>
          <a:lstStyle/>
          <a:p>
            <a:r>
              <a:rPr lang="en-US" dirty="0"/>
              <a:t>Much of the QC that is performed is using traditional tools.</a:t>
            </a:r>
          </a:p>
        </p:txBody>
      </p:sp>
      <p:sp>
        <p:nvSpPr>
          <p:cNvPr id="2" name="Title 1"/>
          <p:cNvSpPr>
            <a:spLocks noGrp="1"/>
          </p:cNvSpPr>
          <p:nvPr>
            <p:ph type="title"/>
          </p:nvPr>
        </p:nvSpPr>
        <p:spPr/>
        <p:txBody>
          <a:bodyPr/>
          <a:lstStyle/>
          <a:p>
            <a:r>
              <a:rPr lang="en-US" dirty="0" smtClean="0"/>
              <a:t>Sequence Level Quality Control</a:t>
            </a:r>
            <a:endParaRPr lang="en-US" dirty="0"/>
          </a:p>
        </p:txBody>
      </p:sp>
    </p:spTree>
    <p:extLst>
      <p:ext uri="{BB962C8B-B14F-4D97-AF65-F5344CB8AC3E}">
        <p14:creationId xmlns:p14="http://schemas.microsoft.com/office/powerpoint/2010/main" val="2165874878"/>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Pipeline Section Summary</a:t>
            </a:r>
            <a:endParaRPr lang="en-US" dirty="0"/>
          </a:p>
        </p:txBody>
      </p:sp>
      <p:sp>
        <p:nvSpPr>
          <p:cNvPr id="5" name="Content Placeholder 4"/>
          <p:cNvSpPr>
            <a:spLocks noGrp="1"/>
          </p:cNvSpPr>
          <p:nvPr>
            <p:ph idx="1"/>
          </p:nvPr>
        </p:nvSpPr>
        <p:spPr/>
        <p:txBody>
          <a:bodyPr/>
          <a:lstStyle/>
          <a:p>
            <a:r>
              <a:rPr lang="en-US" dirty="0"/>
              <a:t>Single-cell RNA-</a:t>
            </a:r>
            <a:r>
              <a:rPr lang="en-US" dirty="0" err="1"/>
              <a:t>Seq</a:t>
            </a:r>
            <a:r>
              <a:rPr lang="en-US" dirty="0"/>
              <a:t> is a diverse ecosystem of assays.</a:t>
            </a:r>
          </a:p>
          <a:p>
            <a:pPr lvl="1"/>
            <a:r>
              <a:rPr lang="en-US" dirty="0"/>
              <a:t>Each assay has pros and cons.</a:t>
            </a:r>
          </a:p>
          <a:p>
            <a:r>
              <a:rPr lang="en-US" dirty="0"/>
              <a:t>Sequences derived from these assays are complex and vary.</a:t>
            </a:r>
          </a:p>
          <a:p>
            <a:r>
              <a:rPr lang="en-US" dirty="0"/>
              <a:t>Different pipelines are needed to address different sequence formats.</a:t>
            </a:r>
          </a:p>
          <a:p>
            <a:pPr lvl="1"/>
            <a:r>
              <a:rPr lang="en-US" dirty="0"/>
              <a:t>Common </a:t>
            </a:r>
            <a:r>
              <a:rPr lang="en-US" dirty="0" smtClean="0"/>
              <a:t>steps include:</a:t>
            </a:r>
          </a:p>
          <a:p>
            <a:pPr lvl="2"/>
            <a:r>
              <a:rPr lang="en-US" dirty="0"/>
              <a:t>A</a:t>
            </a:r>
            <a:r>
              <a:rPr lang="en-US" dirty="0" smtClean="0"/>
              <a:t>ligning</a:t>
            </a:r>
            <a:endParaRPr lang="en-US" dirty="0"/>
          </a:p>
          <a:p>
            <a:pPr lvl="2"/>
            <a:r>
              <a:rPr lang="en-US" dirty="0" smtClean="0"/>
              <a:t>QC</a:t>
            </a:r>
          </a:p>
          <a:p>
            <a:pPr lvl="2"/>
            <a:r>
              <a:rPr lang="en-US" dirty="0" smtClean="0"/>
              <a:t>Read counting.</a:t>
            </a:r>
            <a:endParaRPr lang="en-US" dirty="0"/>
          </a:p>
        </p:txBody>
      </p:sp>
    </p:spTree>
    <p:extLst>
      <p:ext uri="{BB962C8B-B14F-4D97-AF65-F5344CB8AC3E}">
        <p14:creationId xmlns:p14="http://schemas.microsoft.com/office/powerpoint/2010/main" val="3334937185"/>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Section: </a:t>
            </a:r>
            <a:r>
              <a:rPr lang="en-US" dirty="0" err="1" smtClean="0"/>
              <a:t>scRNA-Seq</a:t>
            </a:r>
            <a:r>
              <a:rPr lang="en-US" dirty="0" smtClean="0"/>
              <a:t> Count Data</a:t>
            </a:r>
            <a:endParaRPr lang="en-US" dirty="0"/>
          </a:p>
        </p:txBody>
      </p:sp>
      <p:pic>
        <p:nvPicPr>
          <p:cNvPr id="4" name="Content Placeholder 3" descr="tie_corgi.jpeg"/>
          <p:cNvPicPr>
            <a:picLocks noGrp="1" noChangeAspect="1"/>
          </p:cNvPicPr>
          <p:nvPr>
            <p:ph idx="1"/>
          </p:nvPr>
        </p:nvPicPr>
        <p:blipFill rotWithShape="1">
          <a:blip r:embed="rId2">
            <a:extLst>
              <a:ext uri="{28A0092B-C50C-407E-A947-70E740481C1C}">
                <a14:useLocalDpi xmlns:a14="http://schemas.microsoft.com/office/drawing/2010/main" val="0"/>
              </a:ext>
            </a:extLst>
          </a:blip>
          <a:srcRect l="331" r="-146"/>
          <a:stretch/>
        </p:blipFill>
        <p:spPr>
          <a:xfrm>
            <a:off x="2857408" y="1756788"/>
            <a:ext cx="3421836" cy="4581891"/>
          </a:xfrm>
          <a:ln>
            <a:solidFill>
              <a:srgbClr val="00609F"/>
            </a:solidFill>
          </a:ln>
        </p:spPr>
      </p:pic>
    </p:spTree>
    <p:extLst>
      <p:ext uri="{BB962C8B-B14F-4D97-AF65-F5344CB8AC3E}">
        <p14:creationId xmlns:p14="http://schemas.microsoft.com/office/powerpoint/2010/main" val="1625998160"/>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This is an Expression Matrix</a:t>
            </a:r>
            <a:endParaRPr lang="en-US" dirty="0"/>
          </a:p>
        </p:txBody>
      </p:sp>
      <p:pic>
        <p:nvPicPr>
          <p:cNvPr id="4" name="Content Placeholder 3" descr="starting_matrix.png"/>
          <p:cNvPicPr>
            <a:picLocks noGrp="1" noChangeAspect="1"/>
          </p:cNvPicPr>
          <p:nvPr>
            <p:ph idx="1"/>
          </p:nvPr>
        </p:nvPicPr>
        <p:blipFill>
          <a:blip r:embed="rId2">
            <a:extLst>
              <a:ext uri="{28A0092B-C50C-407E-A947-70E740481C1C}">
                <a14:useLocalDpi xmlns:a14="http://schemas.microsoft.com/office/drawing/2010/main" val="0"/>
              </a:ext>
            </a:extLst>
          </a:blip>
          <a:srcRect l="-24705" r="-24705"/>
          <a:stretch>
            <a:fillRect/>
          </a:stretch>
        </p:blipFill>
        <p:spPr/>
      </p:pic>
    </p:spTree>
    <p:extLst>
      <p:ext uri="{BB962C8B-B14F-4D97-AF65-F5344CB8AC3E}">
        <p14:creationId xmlns:p14="http://schemas.microsoft.com/office/powerpoint/2010/main" val="770063348"/>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Genes Have Different Distributions</a:t>
            </a:r>
            <a:endParaRPr lang="en-US" dirty="0"/>
          </a:p>
        </p:txBody>
      </p:sp>
      <p:pic>
        <p:nvPicPr>
          <p:cNvPr id="4" name="Content Placeholder 3" descr="scdistributions_log_normal.png"/>
          <p:cNvPicPr>
            <a:picLocks noGrp="1" noChangeAspect="1"/>
          </p:cNvPicPr>
          <p:nvPr>
            <p:ph idx="1"/>
          </p:nvPr>
        </p:nvPicPr>
        <p:blipFill>
          <a:blip r:embed="rId2">
            <a:extLst>
              <a:ext uri="{28A0092B-C50C-407E-A947-70E740481C1C}">
                <a14:useLocalDpi xmlns:a14="http://schemas.microsoft.com/office/drawing/2010/main" val="0"/>
              </a:ext>
            </a:extLst>
          </a:blip>
          <a:srcRect l="-8842" r="-8842"/>
          <a:stretch>
            <a:fillRect/>
          </a:stretch>
        </p:blipFill>
        <p:spPr/>
      </p:pic>
    </p:spTree>
    <p:extLst>
      <p:ext uri="{BB962C8B-B14F-4D97-AF65-F5344CB8AC3E}">
        <p14:creationId xmlns:p14="http://schemas.microsoft.com/office/powerpoint/2010/main" val="2646139473"/>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Genes Have Different Distributions</a:t>
            </a:r>
          </a:p>
        </p:txBody>
      </p:sp>
      <p:pic>
        <p:nvPicPr>
          <p:cNvPr id="4" name="Content Placeholder 3" descr="scdistributions_bimodal.png"/>
          <p:cNvPicPr>
            <a:picLocks noGrp="1" noChangeAspect="1"/>
          </p:cNvPicPr>
          <p:nvPr>
            <p:ph idx="1"/>
          </p:nvPr>
        </p:nvPicPr>
        <p:blipFill>
          <a:blip r:embed="rId2">
            <a:extLst>
              <a:ext uri="{28A0092B-C50C-407E-A947-70E740481C1C}">
                <a14:useLocalDpi xmlns:a14="http://schemas.microsoft.com/office/drawing/2010/main" val="0"/>
              </a:ext>
            </a:extLst>
          </a:blip>
          <a:srcRect l="-8842" r="-8842"/>
          <a:stretch>
            <a:fillRect/>
          </a:stretch>
        </p:blipFill>
        <p:spPr/>
      </p:pic>
    </p:spTree>
    <p:extLst>
      <p:ext uri="{BB962C8B-B14F-4D97-AF65-F5344CB8AC3E}">
        <p14:creationId xmlns:p14="http://schemas.microsoft.com/office/powerpoint/2010/main" val="4222267423"/>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Genes Have Different Distributions</a:t>
            </a:r>
          </a:p>
        </p:txBody>
      </p:sp>
      <p:pic>
        <p:nvPicPr>
          <p:cNvPr id="4" name="Content Placeholder 3" descr="scdistributions_zeroinfl.png"/>
          <p:cNvPicPr>
            <a:picLocks noGrp="1" noChangeAspect="1"/>
          </p:cNvPicPr>
          <p:nvPr>
            <p:ph idx="1"/>
          </p:nvPr>
        </p:nvPicPr>
        <p:blipFill>
          <a:blip r:embed="rId2">
            <a:extLst>
              <a:ext uri="{28A0092B-C50C-407E-A947-70E740481C1C}">
                <a14:useLocalDpi xmlns:a14="http://schemas.microsoft.com/office/drawing/2010/main" val="0"/>
              </a:ext>
            </a:extLst>
          </a:blip>
          <a:srcRect l="-8842" r="-8842"/>
          <a:stretch>
            <a:fillRect/>
          </a:stretch>
        </p:blipFill>
        <p:spPr/>
      </p:pic>
    </p:spTree>
    <p:extLst>
      <p:ext uri="{BB962C8B-B14F-4D97-AF65-F5344CB8AC3E}">
        <p14:creationId xmlns:p14="http://schemas.microsoft.com/office/powerpoint/2010/main" val="483689822"/>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Cell Identity is More Than Histopathology</a:t>
            </a:r>
            <a:endParaRPr lang="en-US" sz="3200" dirty="0"/>
          </a:p>
        </p:txBody>
      </p:sp>
      <p:grpSp>
        <p:nvGrpSpPr>
          <p:cNvPr id="7" name="Group 6"/>
          <p:cNvGrpSpPr/>
          <p:nvPr/>
        </p:nvGrpSpPr>
        <p:grpSpPr>
          <a:xfrm>
            <a:off x="137289" y="1408180"/>
            <a:ext cx="5068241" cy="1223462"/>
            <a:chOff x="137288" y="1408179"/>
            <a:chExt cx="6475451" cy="1854915"/>
          </a:xfrm>
        </p:grpSpPr>
        <p:pic>
          <p:nvPicPr>
            <p:cNvPr id="5" name="Picture 4" descr="2016_wagner_cel_id_header_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730" y="1408179"/>
              <a:ext cx="6441129" cy="1240051"/>
            </a:xfrm>
            <a:prstGeom prst="rect">
              <a:avLst/>
            </a:prstGeom>
          </p:spPr>
        </p:pic>
        <p:pic>
          <p:nvPicPr>
            <p:cNvPr id="6" name="Picture 5" descr="2016_wagner_cel_id_header_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288" y="2168390"/>
              <a:ext cx="6475451" cy="1094704"/>
            </a:xfrm>
            <a:prstGeom prst="rect">
              <a:avLst/>
            </a:prstGeom>
          </p:spPr>
        </p:pic>
      </p:grpSp>
      <p:pic>
        <p:nvPicPr>
          <p:cNvPr id="4" name="Picture 3" descr="Screen Shot 2017-01-10 at 11.28.53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29379" y="2356724"/>
            <a:ext cx="5651500" cy="4279900"/>
          </a:xfrm>
          <a:prstGeom prst="rect">
            <a:avLst/>
          </a:prstGeom>
        </p:spPr>
      </p:pic>
      <p:sp>
        <p:nvSpPr>
          <p:cNvPr id="8" name="TextBox 7"/>
          <p:cNvSpPr txBox="1"/>
          <p:nvPr/>
        </p:nvSpPr>
        <p:spPr>
          <a:xfrm>
            <a:off x="5887189" y="1464618"/>
            <a:ext cx="3122569" cy="830997"/>
          </a:xfrm>
          <a:prstGeom prst="rect">
            <a:avLst/>
          </a:prstGeom>
          <a:noFill/>
        </p:spPr>
        <p:txBody>
          <a:bodyPr wrap="none" rtlCol="0">
            <a:spAutoFit/>
          </a:bodyPr>
          <a:lstStyle/>
          <a:p>
            <a:r>
              <a:rPr lang="en-US" dirty="0" smtClean="0"/>
              <a:t>A cell participates in</a:t>
            </a:r>
          </a:p>
          <a:p>
            <a:r>
              <a:rPr lang="en-US" dirty="0" smtClean="0"/>
              <a:t>multiple cell contexts.</a:t>
            </a:r>
            <a:endParaRPr lang="en-US" dirty="0"/>
          </a:p>
        </p:txBody>
      </p:sp>
      <p:sp>
        <p:nvSpPr>
          <p:cNvPr id="9" name="TextBox 8"/>
          <p:cNvSpPr txBox="1"/>
          <p:nvPr/>
        </p:nvSpPr>
        <p:spPr>
          <a:xfrm>
            <a:off x="194491" y="2883364"/>
            <a:ext cx="3992815" cy="2585323"/>
          </a:xfrm>
          <a:prstGeom prst="rect">
            <a:avLst/>
          </a:prstGeom>
          <a:noFill/>
        </p:spPr>
        <p:txBody>
          <a:bodyPr wrap="square" rtlCol="0">
            <a:spAutoFit/>
          </a:bodyPr>
          <a:lstStyle/>
          <a:p>
            <a:r>
              <a:rPr lang="en-US" sz="1800" dirty="0" smtClean="0"/>
              <a:t>Multiple factors shape a cell’s identity</a:t>
            </a:r>
          </a:p>
          <a:p>
            <a:endParaRPr lang="en-US" sz="1800" dirty="0" smtClean="0"/>
          </a:p>
          <a:p>
            <a:pPr marL="342900" indent="-342900">
              <a:buFontTx/>
              <a:buChar char="-"/>
            </a:pPr>
            <a:r>
              <a:rPr lang="en-US" sz="1800" dirty="0" smtClean="0"/>
              <a:t>Membership in a taxonomy</a:t>
            </a:r>
          </a:p>
          <a:p>
            <a:r>
              <a:rPr lang="en-US" sz="1800" dirty="0" smtClean="0"/>
              <a:t>       of cell types</a:t>
            </a:r>
          </a:p>
          <a:p>
            <a:pPr marL="342900" indent="-342900">
              <a:buFontTx/>
              <a:buChar char="-"/>
            </a:pPr>
            <a:r>
              <a:rPr lang="en-US" sz="1800" dirty="0" smtClean="0"/>
              <a:t>Simultaneous time-</a:t>
            </a:r>
          </a:p>
          <a:p>
            <a:r>
              <a:rPr lang="en-US" sz="1800" dirty="0" smtClean="0"/>
              <a:t>       dependent processes</a:t>
            </a:r>
          </a:p>
          <a:p>
            <a:pPr marL="342900" indent="-342900">
              <a:buFontTx/>
              <a:buChar char="-"/>
            </a:pPr>
            <a:r>
              <a:rPr lang="en-US" sz="1800" dirty="0" smtClean="0"/>
              <a:t>Response to the</a:t>
            </a:r>
          </a:p>
          <a:p>
            <a:r>
              <a:rPr lang="en-US" sz="1800" dirty="0"/>
              <a:t> </a:t>
            </a:r>
            <a:r>
              <a:rPr lang="en-US" sz="1800" dirty="0" smtClean="0"/>
              <a:t>      environment</a:t>
            </a:r>
          </a:p>
          <a:p>
            <a:pPr marL="342900" indent="-342900">
              <a:buFontTx/>
              <a:buChar char="-"/>
            </a:pPr>
            <a:r>
              <a:rPr lang="en-US" sz="1800" dirty="0" smtClean="0"/>
              <a:t>Spatial positioning</a:t>
            </a:r>
            <a:endParaRPr lang="en-US" sz="1800" dirty="0"/>
          </a:p>
        </p:txBody>
      </p:sp>
    </p:spTree>
    <p:extLst>
      <p:ext uri="{BB962C8B-B14F-4D97-AF65-F5344CB8AC3E}">
        <p14:creationId xmlns:p14="http://schemas.microsoft.com/office/powerpoint/2010/main" val="2898119460"/>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Genes Have Different Distributions</a:t>
            </a:r>
          </a:p>
        </p:txBody>
      </p:sp>
      <p:pic>
        <p:nvPicPr>
          <p:cNvPr id="4" name="Content Placeholder 3" descr="scdistributions_noise.png"/>
          <p:cNvPicPr>
            <a:picLocks noGrp="1" noChangeAspect="1"/>
          </p:cNvPicPr>
          <p:nvPr>
            <p:ph idx="1"/>
          </p:nvPr>
        </p:nvPicPr>
        <p:blipFill>
          <a:blip r:embed="rId2">
            <a:extLst>
              <a:ext uri="{28A0092B-C50C-407E-A947-70E740481C1C}">
                <a14:useLocalDpi xmlns:a14="http://schemas.microsoft.com/office/drawing/2010/main" val="0"/>
              </a:ext>
            </a:extLst>
          </a:blip>
          <a:srcRect l="-8846" r="-8846"/>
          <a:stretch>
            <a:fillRect/>
          </a:stretch>
        </p:blipFill>
        <p:spPr>
          <a:xfrm>
            <a:off x="446088" y="1757363"/>
            <a:ext cx="8229600" cy="4581525"/>
          </a:xfrm>
        </p:spPr>
      </p:pic>
    </p:spTree>
    <p:extLst>
      <p:ext uri="{BB962C8B-B14F-4D97-AF65-F5344CB8AC3E}">
        <p14:creationId xmlns:p14="http://schemas.microsoft.com/office/powerpoint/2010/main" val="3624084648"/>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Genes Have Different Distributions</a:t>
            </a:r>
          </a:p>
        </p:txBody>
      </p:sp>
      <p:pic>
        <p:nvPicPr>
          <p:cNvPr id="4" name="Content Placeholder 3" descr="scdistributions_all.png"/>
          <p:cNvPicPr>
            <a:picLocks noGrp="1" noChangeAspect="1"/>
          </p:cNvPicPr>
          <p:nvPr>
            <p:ph idx="1"/>
          </p:nvPr>
        </p:nvPicPr>
        <p:blipFill>
          <a:blip r:embed="rId2">
            <a:extLst>
              <a:ext uri="{28A0092B-C50C-407E-A947-70E740481C1C}">
                <a14:useLocalDpi xmlns:a14="http://schemas.microsoft.com/office/drawing/2010/main" val="0"/>
              </a:ext>
            </a:extLst>
          </a:blip>
          <a:srcRect l="-8842" r="-8842"/>
          <a:stretch>
            <a:fillRect/>
          </a:stretch>
        </p:blipFill>
        <p:spPr/>
      </p:pic>
    </p:spTree>
    <p:extLst>
      <p:ext uri="{BB962C8B-B14F-4D97-AF65-F5344CB8AC3E}">
        <p14:creationId xmlns:p14="http://schemas.microsoft.com/office/powerpoint/2010/main" val="1229197329"/>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half" idx="1"/>
          </p:nvPr>
        </p:nvSpPr>
        <p:spPr/>
        <p:txBody>
          <a:bodyPr/>
          <a:lstStyle/>
          <a:p>
            <a:r>
              <a:rPr lang="en-US" dirty="0"/>
              <a:t>Zero inflation</a:t>
            </a:r>
            <a:r>
              <a:rPr lang="en-US" dirty="0" smtClean="0"/>
              <a:t>.</a:t>
            </a:r>
            <a:endParaRPr lang="en-US" dirty="0"/>
          </a:p>
          <a:p>
            <a:pPr lvl="1"/>
            <a:r>
              <a:rPr lang="en-US" dirty="0"/>
              <a:t>Drop-out event during reverse-transcription.</a:t>
            </a:r>
          </a:p>
          <a:p>
            <a:pPr lvl="1"/>
            <a:r>
              <a:rPr lang="en-US" dirty="0"/>
              <a:t>Genes with more expression have less zeros.</a:t>
            </a:r>
          </a:p>
          <a:p>
            <a:pPr lvl="1"/>
            <a:r>
              <a:rPr lang="en-US" dirty="0"/>
              <a:t>Complexity varies.</a:t>
            </a:r>
          </a:p>
          <a:p>
            <a:r>
              <a:rPr lang="en-US" dirty="0"/>
              <a:t>Transcription </a:t>
            </a:r>
            <a:r>
              <a:rPr lang="en-US" dirty="0" err="1"/>
              <a:t>stochasticity</a:t>
            </a:r>
            <a:r>
              <a:rPr lang="en-US" dirty="0" smtClean="0"/>
              <a:t>.</a:t>
            </a:r>
            <a:endParaRPr lang="en-US" dirty="0"/>
          </a:p>
          <a:p>
            <a:pPr lvl="1"/>
            <a:r>
              <a:rPr lang="en-US" dirty="0"/>
              <a:t>Transcription bursting.</a:t>
            </a:r>
          </a:p>
          <a:p>
            <a:pPr lvl="1"/>
            <a:r>
              <a:rPr lang="en-US" dirty="0"/>
              <a:t>Coordinated transcription of </a:t>
            </a:r>
            <a:r>
              <a:rPr lang="en-US" dirty="0" err="1"/>
              <a:t>multigene</a:t>
            </a:r>
            <a:r>
              <a:rPr lang="en-US" dirty="0"/>
              <a:t> networks.</a:t>
            </a:r>
          </a:p>
          <a:p>
            <a:pPr lvl="1"/>
            <a:r>
              <a:rPr lang="en-US" dirty="0" smtClean="0"/>
              <a:t>Over-dispersed </a:t>
            </a:r>
            <a:r>
              <a:rPr lang="en-US" dirty="0"/>
              <a:t>counts.</a:t>
            </a:r>
          </a:p>
          <a:p>
            <a:r>
              <a:rPr lang="en-US" dirty="0"/>
              <a:t>Higher Resolution</a:t>
            </a:r>
            <a:r>
              <a:rPr lang="en-US" dirty="0" smtClean="0"/>
              <a:t>.</a:t>
            </a:r>
          </a:p>
          <a:p>
            <a:pPr lvl="1"/>
            <a:r>
              <a:rPr lang="en-US" dirty="0" smtClean="0"/>
              <a:t>More sources of signal</a:t>
            </a:r>
            <a:endParaRPr lang="en-US" dirty="0"/>
          </a:p>
        </p:txBody>
      </p:sp>
      <p:pic>
        <p:nvPicPr>
          <p:cNvPr id="6" name="Content Placeholder 5" descr="scde_bio.png"/>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t="-16416" b="9578"/>
          <a:stretch/>
        </p:blipFill>
        <p:spPr>
          <a:xfrm>
            <a:off x="4738004" y="1872842"/>
            <a:ext cx="4038600" cy="2770780"/>
          </a:xfrm>
        </p:spPr>
      </p:pic>
      <p:sp>
        <p:nvSpPr>
          <p:cNvPr id="2" name="Title 1"/>
          <p:cNvSpPr>
            <a:spLocks noGrp="1"/>
          </p:cNvSpPr>
          <p:nvPr>
            <p:ph type="title"/>
          </p:nvPr>
        </p:nvSpPr>
        <p:spPr/>
        <p:txBody>
          <a:bodyPr/>
          <a:lstStyle/>
          <a:p>
            <a:r>
              <a:rPr lang="en-US" dirty="0" smtClean="0"/>
              <a:t>Underlying Biology</a:t>
            </a:r>
            <a:endParaRPr lang="en-US" dirty="0"/>
          </a:p>
        </p:txBody>
      </p:sp>
      <p:grpSp>
        <p:nvGrpSpPr>
          <p:cNvPr id="9" name="Group 8"/>
          <p:cNvGrpSpPr/>
          <p:nvPr/>
        </p:nvGrpSpPr>
        <p:grpSpPr>
          <a:xfrm>
            <a:off x="4731969" y="4480819"/>
            <a:ext cx="4025125" cy="2125438"/>
            <a:chOff x="4603679" y="4506475"/>
            <a:chExt cx="4025125" cy="2125438"/>
          </a:xfrm>
        </p:grpSpPr>
        <p:pic>
          <p:nvPicPr>
            <p:cNvPr id="5" name="Picture 4" descr="scde_header_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03679" y="4506475"/>
              <a:ext cx="3390900" cy="787400"/>
            </a:xfrm>
            <a:prstGeom prst="rect">
              <a:avLst/>
            </a:prstGeom>
          </p:spPr>
        </p:pic>
        <p:pic>
          <p:nvPicPr>
            <p:cNvPr id="3" name="Picture 2" descr="scde_header_1.png"/>
            <p:cNvPicPr>
              <a:picLocks noChangeAspect="1"/>
            </p:cNvPicPr>
            <p:nvPr/>
          </p:nvPicPr>
          <p:blipFill rotWithShape="1">
            <a:blip r:embed="rId4">
              <a:extLst>
                <a:ext uri="{28A0092B-C50C-407E-A947-70E740481C1C}">
                  <a14:useLocalDpi xmlns:a14="http://schemas.microsoft.com/office/drawing/2010/main" val="0"/>
                </a:ext>
              </a:extLst>
            </a:blip>
            <a:srcRect t="8154" b="5954"/>
            <a:stretch/>
          </p:blipFill>
          <p:spPr>
            <a:xfrm>
              <a:off x="4810944" y="5028452"/>
              <a:ext cx="2984738" cy="1411046"/>
            </a:xfrm>
            <a:prstGeom prst="rect">
              <a:avLst/>
            </a:prstGeom>
          </p:spPr>
        </p:pic>
        <p:pic>
          <p:nvPicPr>
            <p:cNvPr id="8" name="Picture 7" descr="scde_header_3.png"/>
            <p:cNvPicPr>
              <a:picLocks noChangeAspect="1"/>
            </p:cNvPicPr>
            <p:nvPr/>
          </p:nvPicPr>
          <p:blipFill rotWithShape="1">
            <a:blip r:embed="rId5">
              <a:extLst>
                <a:ext uri="{28A0092B-C50C-407E-A947-70E740481C1C}">
                  <a14:useLocalDpi xmlns:a14="http://schemas.microsoft.com/office/drawing/2010/main" val="0"/>
                </a:ext>
              </a:extLst>
            </a:blip>
            <a:srcRect l="2675" t="82336" r="23419" b="2732"/>
            <a:stretch/>
          </p:blipFill>
          <p:spPr>
            <a:xfrm rot="5400000">
              <a:off x="7723189" y="5028427"/>
              <a:ext cx="384831" cy="436192"/>
            </a:xfrm>
            <a:prstGeom prst="rect">
              <a:avLst/>
            </a:prstGeom>
          </p:spPr>
        </p:pic>
        <p:pic>
          <p:nvPicPr>
            <p:cNvPr id="7" name="Picture 6" descr="scde_header_3.png"/>
            <p:cNvPicPr>
              <a:picLocks noChangeAspect="1"/>
            </p:cNvPicPr>
            <p:nvPr/>
          </p:nvPicPr>
          <p:blipFill rotWithShape="1">
            <a:blip r:embed="rId5">
              <a:extLst>
                <a:ext uri="{28A0092B-C50C-407E-A947-70E740481C1C}">
                  <a14:useLocalDpi xmlns:a14="http://schemas.microsoft.com/office/drawing/2010/main" val="0"/>
                </a:ext>
              </a:extLst>
            </a:blip>
            <a:srcRect l="17163" r="36030" b="24636"/>
            <a:stretch/>
          </p:blipFill>
          <p:spPr>
            <a:xfrm rot="5400000">
              <a:off x="7406249" y="5409357"/>
              <a:ext cx="243726" cy="2201385"/>
            </a:xfrm>
            <a:prstGeom prst="rect">
              <a:avLst/>
            </a:prstGeom>
          </p:spPr>
        </p:pic>
      </p:grpSp>
    </p:spTree>
    <p:extLst>
      <p:ext uri="{BB962C8B-B14F-4D97-AF65-F5344CB8AC3E}">
        <p14:creationId xmlns:p14="http://schemas.microsoft.com/office/powerpoint/2010/main" val="2302276253"/>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Expression has Many Sources </a:t>
            </a:r>
            <a:r>
              <a:rPr lang="en-US" dirty="0"/>
              <a:t>p</a:t>
            </a:r>
            <a:r>
              <a:rPr lang="en-US" dirty="0" smtClean="0"/>
              <a:t>er Cell</a:t>
            </a:r>
            <a:endParaRPr lang="en-US" dirty="0"/>
          </a:p>
        </p:txBody>
      </p:sp>
      <p:grpSp>
        <p:nvGrpSpPr>
          <p:cNvPr id="6" name="Group 5"/>
          <p:cNvGrpSpPr/>
          <p:nvPr/>
        </p:nvGrpSpPr>
        <p:grpSpPr>
          <a:xfrm>
            <a:off x="3993447" y="5516955"/>
            <a:ext cx="5068241" cy="1223462"/>
            <a:chOff x="137288" y="1408179"/>
            <a:chExt cx="6475451" cy="1854915"/>
          </a:xfrm>
        </p:grpSpPr>
        <p:pic>
          <p:nvPicPr>
            <p:cNvPr id="7" name="Picture 6" descr="2016_wagner_cel_id_header_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730" y="1408179"/>
              <a:ext cx="6441129" cy="1240051"/>
            </a:xfrm>
            <a:prstGeom prst="rect">
              <a:avLst/>
            </a:prstGeom>
          </p:spPr>
        </p:pic>
        <p:pic>
          <p:nvPicPr>
            <p:cNvPr id="8" name="Picture 7" descr="2016_wagner_cel_id_header_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288" y="2168390"/>
              <a:ext cx="6475451" cy="1094704"/>
            </a:xfrm>
            <a:prstGeom prst="rect">
              <a:avLst/>
            </a:prstGeom>
          </p:spPr>
        </p:pic>
      </p:grpSp>
      <p:pic>
        <p:nvPicPr>
          <p:cNvPr id="9" name="Picture 8" descr="count_affectors.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7100" y="1524000"/>
            <a:ext cx="7277100" cy="3810000"/>
          </a:xfrm>
          <a:prstGeom prst="rect">
            <a:avLst/>
          </a:prstGeom>
        </p:spPr>
      </p:pic>
    </p:spTree>
    <p:extLst>
      <p:ext uri="{BB962C8B-B14F-4D97-AF65-F5344CB8AC3E}">
        <p14:creationId xmlns:p14="http://schemas.microsoft.com/office/powerpoint/2010/main" val="2619887866"/>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reads.png"/>
          <p:cNvPicPr>
            <a:picLocks noGrp="1" noChangeAspect="1"/>
          </p:cNvPicPr>
          <p:nvPr>
            <p:ph sz="half" idx="1"/>
          </p:nvPr>
        </p:nvPicPr>
        <p:blipFill>
          <a:blip r:embed="rId2">
            <a:extLst>
              <a:ext uri="{28A0092B-C50C-407E-A947-70E740481C1C}">
                <a14:useLocalDpi xmlns:a14="http://schemas.microsoft.com/office/drawing/2010/main" val="0"/>
              </a:ext>
            </a:extLst>
          </a:blip>
          <a:srcRect t="-84657" b="-84657"/>
          <a:stretch>
            <a:fillRect/>
          </a:stretch>
        </p:blipFill>
        <p:spPr/>
      </p:pic>
      <p:pic>
        <p:nvPicPr>
          <p:cNvPr id="5" name="Content Placeholder 4" descr="umi.png"/>
          <p:cNvPicPr>
            <a:picLocks noGrp="1" noChangeAspect="1"/>
          </p:cNvPicPr>
          <p:nvPr>
            <p:ph sz="half" idx="2"/>
          </p:nvPr>
        </p:nvPicPr>
        <p:blipFill>
          <a:blip r:embed="rId3">
            <a:extLst>
              <a:ext uri="{28A0092B-C50C-407E-A947-70E740481C1C}">
                <a14:useLocalDpi xmlns:a14="http://schemas.microsoft.com/office/drawing/2010/main" val="0"/>
              </a:ext>
            </a:extLst>
          </a:blip>
          <a:srcRect t="-72792" b="-72792"/>
          <a:stretch>
            <a:fillRect/>
          </a:stretch>
        </p:blipFill>
        <p:spPr/>
      </p:pic>
      <p:sp>
        <p:nvSpPr>
          <p:cNvPr id="4" name="Title 3"/>
          <p:cNvSpPr>
            <a:spLocks noGrp="1"/>
          </p:cNvSpPr>
          <p:nvPr>
            <p:ph type="title"/>
          </p:nvPr>
        </p:nvSpPr>
        <p:spPr/>
        <p:txBody>
          <a:bodyPr/>
          <a:lstStyle/>
          <a:p>
            <a:r>
              <a:rPr lang="en-US" dirty="0" smtClean="0"/>
              <a:t>Data Analysis with UMIs</a:t>
            </a:r>
            <a:endParaRPr lang="en-US" dirty="0"/>
          </a:p>
        </p:txBody>
      </p:sp>
      <p:sp>
        <p:nvSpPr>
          <p:cNvPr id="7" name="TextBox 6"/>
          <p:cNvSpPr txBox="1"/>
          <p:nvPr/>
        </p:nvSpPr>
        <p:spPr>
          <a:xfrm>
            <a:off x="412171" y="2672737"/>
            <a:ext cx="3579116" cy="369332"/>
          </a:xfrm>
          <a:prstGeom prst="rect">
            <a:avLst/>
          </a:prstGeom>
          <a:noFill/>
        </p:spPr>
        <p:txBody>
          <a:bodyPr wrap="square" lIns="0" rIns="0" rtlCol="0">
            <a:spAutoFit/>
          </a:bodyPr>
          <a:lstStyle/>
          <a:p>
            <a:r>
              <a:rPr lang="en-US" sz="1800" b="1" dirty="0" smtClean="0">
                <a:solidFill>
                  <a:srgbClr val="1D63B3"/>
                </a:solidFill>
              </a:rPr>
              <a:t>Read Counts</a:t>
            </a:r>
            <a:endParaRPr lang="en-US" sz="1800" b="1" i="0" dirty="0">
              <a:solidFill>
                <a:srgbClr val="1D63B3"/>
              </a:solidFill>
            </a:endParaRPr>
          </a:p>
        </p:txBody>
      </p:sp>
      <p:sp>
        <p:nvSpPr>
          <p:cNvPr id="8" name="TextBox 7"/>
          <p:cNvSpPr txBox="1"/>
          <p:nvPr/>
        </p:nvSpPr>
        <p:spPr>
          <a:xfrm>
            <a:off x="4866867" y="2669642"/>
            <a:ext cx="3579116" cy="369332"/>
          </a:xfrm>
          <a:prstGeom prst="rect">
            <a:avLst/>
          </a:prstGeom>
          <a:noFill/>
        </p:spPr>
        <p:txBody>
          <a:bodyPr wrap="square" lIns="0" rIns="0" rtlCol="0">
            <a:spAutoFit/>
          </a:bodyPr>
          <a:lstStyle/>
          <a:p>
            <a:pPr algn="r"/>
            <a:r>
              <a:rPr lang="en-US" sz="1800" b="1" i="0" dirty="0" smtClean="0">
                <a:solidFill>
                  <a:srgbClr val="1D63B3"/>
                </a:solidFill>
              </a:rPr>
              <a:t>Counts by UMI</a:t>
            </a:r>
            <a:endParaRPr lang="en-US" sz="1800" b="1" i="0" dirty="0">
              <a:solidFill>
                <a:srgbClr val="1D63B3"/>
              </a:solidFill>
            </a:endParaRPr>
          </a:p>
        </p:txBody>
      </p:sp>
      <p:cxnSp>
        <p:nvCxnSpPr>
          <p:cNvPr id="3" name="Straight Connector 2"/>
          <p:cNvCxnSpPr/>
          <p:nvPr/>
        </p:nvCxnSpPr>
        <p:spPr>
          <a:xfrm flipH="1">
            <a:off x="4426068" y="2488570"/>
            <a:ext cx="12829" cy="3925271"/>
          </a:xfrm>
          <a:prstGeom prst="line">
            <a:avLst/>
          </a:prstGeom>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4794904" y="5415422"/>
            <a:ext cx="3572312" cy="461665"/>
          </a:xfrm>
          <a:prstGeom prst="rect">
            <a:avLst/>
          </a:prstGeom>
          <a:noFill/>
        </p:spPr>
        <p:txBody>
          <a:bodyPr wrap="none" rtlCol="0">
            <a:spAutoFit/>
          </a:bodyPr>
          <a:lstStyle/>
          <a:p>
            <a:r>
              <a:rPr lang="en-US" dirty="0" smtClean="0"/>
              <a:t>Collapsed but Not Linear</a:t>
            </a:r>
            <a:endParaRPr lang="en-US" dirty="0"/>
          </a:p>
        </p:txBody>
      </p:sp>
    </p:spTree>
    <p:extLst>
      <p:ext uri="{BB962C8B-B14F-4D97-AF65-F5344CB8AC3E}">
        <p14:creationId xmlns:p14="http://schemas.microsoft.com/office/powerpoint/2010/main" val="1113295473"/>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Summary of the Data</a:t>
            </a:r>
            <a:endParaRPr lang="en-US" dirty="0"/>
          </a:p>
        </p:txBody>
      </p:sp>
      <p:sp>
        <p:nvSpPr>
          <p:cNvPr id="5" name="Content Placeholder 4"/>
          <p:cNvSpPr>
            <a:spLocks noGrp="1"/>
          </p:cNvSpPr>
          <p:nvPr>
            <p:ph idx="1"/>
          </p:nvPr>
        </p:nvSpPr>
        <p:spPr/>
        <p:txBody>
          <a:bodyPr/>
          <a:lstStyle/>
          <a:p>
            <a:r>
              <a:rPr lang="en-US" dirty="0"/>
              <a:t>We are still understanding </a:t>
            </a:r>
            <a:r>
              <a:rPr lang="en-US" dirty="0" err="1"/>
              <a:t>scData</a:t>
            </a:r>
            <a:r>
              <a:rPr lang="en-US" dirty="0"/>
              <a:t> and how to apply it.</a:t>
            </a:r>
          </a:p>
          <a:p>
            <a:pPr lvl="1"/>
            <a:r>
              <a:rPr lang="en-US" dirty="0"/>
              <a:t>Data can be NOT normal.</a:t>
            </a:r>
          </a:p>
          <a:p>
            <a:pPr lvl="1"/>
            <a:r>
              <a:rPr lang="en-US" dirty="0"/>
              <a:t>Data can be Zero-inflated.</a:t>
            </a:r>
          </a:p>
          <a:p>
            <a:pPr lvl="1"/>
            <a:r>
              <a:rPr lang="en-US" dirty="0"/>
              <a:t>Data can be very noisy.</a:t>
            </a:r>
          </a:p>
          <a:p>
            <a:pPr lvl="1"/>
            <a:r>
              <a:rPr lang="en-US" dirty="0"/>
              <a:t>Cells vary in library complexity</a:t>
            </a:r>
            <a:r>
              <a:rPr lang="en-US" dirty="0" smtClean="0"/>
              <a:t>.</a:t>
            </a:r>
          </a:p>
          <a:p>
            <a:pPr lvl="1"/>
            <a:r>
              <a:rPr lang="en-US" dirty="0" smtClean="0"/>
              <a:t>Can represent many “basis vectors” or sources of expression simultaneously.</a:t>
            </a:r>
            <a:endParaRPr lang="en-US" dirty="0"/>
          </a:p>
          <a:p>
            <a:r>
              <a:rPr lang="en-US" dirty="0"/>
              <a:t>Keeping these characteristics in analysis assumptions.</a:t>
            </a:r>
          </a:p>
          <a:p>
            <a:r>
              <a:rPr lang="en-US" dirty="0" smtClean="0"/>
              <a:t>Tend </a:t>
            </a:r>
            <a:r>
              <a:rPr lang="en-US" dirty="0"/>
              <a:t>to filter more conservatively with UMIs.</a:t>
            </a:r>
          </a:p>
        </p:txBody>
      </p:sp>
    </p:spTree>
    <p:extLst>
      <p:ext uri="{BB962C8B-B14F-4D97-AF65-F5344CB8AC3E}">
        <p14:creationId xmlns:p14="http://schemas.microsoft.com/office/powerpoint/2010/main" val="3303807641"/>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Section: Study Design and </a:t>
            </a:r>
            <a:r>
              <a:rPr lang="en-US" dirty="0" err="1" smtClean="0"/>
              <a:t>scRNA-Seq</a:t>
            </a:r>
            <a:endParaRPr lang="en-US" dirty="0"/>
          </a:p>
        </p:txBody>
      </p:sp>
      <p:pic>
        <p:nvPicPr>
          <p:cNvPr id="5" name="Content Placeholder 5" descr="lion_corgi.jpg"/>
          <p:cNvPicPr>
            <a:picLocks noChangeAspect="1"/>
          </p:cNvPicPr>
          <p:nvPr/>
        </p:nvPicPr>
        <p:blipFill rotWithShape="1">
          <a:blip r:embed="rId2">
            <a:extLst>
              <a:ext uri="{28A0092B-C50C-407E-A947-70E740481C1C}">
                <a14:useLocalDpi xmlns:a14="http://schemas.microsoft.com/office/drawing/2010/main" val="0"/>
              </a:ext>
            </a:extLst>
          </a:blip>
          <a:srcRect l="-41" r="225"/>
          <a:stretch/>
        </p:blipFill>
        <p:spPr>
          <a:xfrm>
            <a:off x="2916203" y="1756788"/>
            <a:ext cx="3268969" cy="4581891"/>
          </a:xfrm>
          <a:prstGeom prst="rect">
            <a:avLst/>
          </a:prstGeom>
          <a:ln>
            <a:solidFill>
              <a:srgbClr val="00609F"/>
            </a:solidFill>
          </a:ln>
        </p:spPr>
      </p:pic>
    </p:spTree>
    <p:extLst>
      <p:ext uri="{BB962C8B-B14F-4D97-AF65-F5344CB8AC3E}">
        <p14:creationId xmlns:p14="http://schemas.microsoft.com/office/powerpoint/2010/main" val="444589502"/>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a:t>
            </a:r>
            <a:r>
              <a:rPr lang="en-US" dirty="0" err="1" smtClean="0"/>
              <a:t>cRNA-Seq</a:t>
            </a:r>
            <a:r>
              <a:rPr lang="en-US" dirty="0" smtClean="0"/>
              <a:t> Study Design</a:t>
            </a:r>
            <a:endParaRPr lang="en-US" dirty="0"/>
          </a:p>
        </p:txBody>
      </p:sp>
      <p:sp>
        <p:nvSpPr>
          <p:cNvPr id="3" name="Content Placeholder 2"/>
          <p:cNvSpPr>
            <a:spLocks noGrp="1"/>
          </p:cNvSpPr>
          <p:nvPr>
            <p:ph idx="1"/>
          </p:nvPr>
        </p:nvSpPr>
        <p:spPr/>
        <p:txBody>
          <a:bodyPr/>
          <a:lstStyle/>
          <a:p>
            <a:r>
              <a:rPr lang="en-US" dirty="0" smtClean="0"/>
              <a:t>How many cells?</a:t>
            </a:r>
          </a:p>
          <a:p>
            <a:pPr lvl="1"/>
            <a:r>
              <a:rPr lang="en-US" dirty="0" smtClean="0"/>
              <a:t>Can change depending on the variability of the biology and the expectation of finding rare populations.</a:t>
            </a:r>
          </a:p>
          <a:p>
            <a:r>
              <a:rPr lang="en-US" dirty="0" smtClean="0"/>
              <a:t>How to design cell capture?</a:t>
            </a:r>
          </a:p>
          <a:p>
            <a:pPr lvl="1"/>
            <a:r>
              <a:rPr lang="en-US" dirty="0" smtClean="0"/>
              <a:t>Single cell RNA-</a:t>
            </a:r>
            <a:r>
              <a:rPr lang="en-US" dirty="0" err="1" smtClean="0"/>
              <a:t>Seq</a:t>
            </a:r>
            <a:r>
              <a:rPr lang="en-US" dirty="0" smtClean="0"/>
              <a:t> is especially prone to technical batch affects (due to processing).</a:t>
            </a:r>
          </a:p>
          <a:p>
            <a:r>
              <a:rPr lang="en-US" dirty="0" smtClean="0"/>
              <a:t>Use of UMIs</a:t>
            </a:r>
          </a:p>
          <a:p>
            <a:r>
              <a:rPr lang="en-US" dirty="0" smtClean="0"/>
              <a:t>Use of ERCC spike-ins</a:t>
            </a:r>
            <a:endParaRPr lang="en-US" dirty="0"/>
          </a:p>
        </p:txBody>
      </p:sp>
    </p:spTree>
    <p:extLst>
      <p:ext uri="{BB962C8B-B14F-4D97-AF65-F5344CB8AC3E}">
        <p14:creationId xmlns:p14="http://schemas.microsoft.com/office/powerpoint/2010/main" val="3965584244"/>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Many Cells?</a:t>
            </a:r>
            <a:endParaRPr lang="en-US" dirty="0"/>
          </a:p>
        </p:txBody>
      </p:sp>
      <p:sp>
        <p:nvSpPr>
          <p:cNvPr id="3" name="Content Placeholder 2"/>
          <p:cNvSpPr>
            <a:spLocks noGrp="1"/>
          </p:cNvSpPr>
          <p:nvPr>
            <p:ph idx="1"/>
          </p:nvPr>
        </p:nvSpPr>
        <p:spPr/>
        <p:txBody>
          <a:bodyPr/>
          <a:lstStyle/>
          <a:p>
            <a:r>
              <a:rPr lang="en-US" dirty="0" smtClean="0"/>
              <a:t>Satija lab online tool</a:t>
            </a:r>
            <a:endParaRPr lang="en-US" dirty="0" smtClean="0">
              <a:hlinkClick r:id="rId2"/>
            </a:endParaRPr>
          </a:p>
          <a:p>
            <a:pPr lvl="1"/>
            <a:r>
              <a:rPr lang="en-US" dirty="0" smtClean="0">
                <a:hlinkClick r:id="rId2"/>
              </a:rPr>
              <a:t>satijalab.org/howmanycells</a:t>
            </a:r>
            <a:endParaRPr lang="en-US" dirty="0"/>
          </a:p>
        </p:txBody>
      </p:sp>
      <p:pic>
        <p:nvPicPr>
          <p:cNvPr id="4" name="Picture 3" descr="how_many_Cells_rahul.png"/>
          <p:cNvPicPr>
            <a:picLocks noChangeAspect="1"/>
          </p:cNvPicPr>
          <p:nvPr/>
        </p:nvPicPr>
        <p:blipFill rotWithShape="1">
          <a:blip r:embed="rId3">
            <a:extLst>
              <a:ext uri="{28A0092B-C50C-407E-A947-70E740481C1C}">
                <a14:useLocalDpi xmlns:a14="http://schemas.microsoft.com/office/drawing/2010/main" val="0"/>
              </a:ext>
            </a:extLst>
          </a:blip>
          <a:srcRect b="731"/>
          <a:stretch/>
        </p:blipFill>
        <p:spPr>
          <a:xfrm>
            <a:off x="1634485" y="2660790"/>
            <a:ext cx="5604576" cy="4067872"/>
          </a:xfrm>
          <a:prstGeom prst="rect">
            <a:avLst/>
          </a:prstGeom>
        </p:spPr>
      </p:pic>
    </p:spTree>
    <p:extLst>
      <p:ext uri="{BB962C8B-B14F-4D97-AF65-F5344CB8AC3E}">
        <p14:creationId xmlns:p14="http://schemas.microsoft.com/office/powerpoint/2010/main" val="1185210568"/>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Single Cell RNA-</a:t>
            </a:r>
            <a:r>
              <a:rPr lang="en-US" dirty="0" err="1"/>
              <a:t>Seq</a:t>
            </a:r>
            <a:r>
              <a:rPr lang="en-US" dirty="0"/>
              <a:t> and Batch Affects</a:t>
            </a:r>
          </a:p>
        </p:txBody>
      </p:sp>
      <p:pic>
        <p:nvPicPr>
          <p:cNvPr id="4" name="Content Placeholder 3" descr="confounding_paper.png"/>
          <p:cNvPicPr>
            <a:picLocks noGrp="1" noChangeAspect="1"/>
          </p:cNvPicPr>
          <p:nvPr>
            <p:ph idx="1"/>
          </p:nvPr>
        </p:nvPicPr>
        <p:blipFill>
          <a:blip r:embed="rId2">
            <a:extLst>
              <a:ext uri="{28A0092B-C50C-407E-A947-70E740481C1C}">
                <a14:useLocalDpi xmlns:a14="http://schemas.microsoft.com/office/drawing/2010/main" val="0"/>
              </a:ext>
            </a:extLst>
          </a:blip>
          <a:srcRect t="22396" b="22396"/>
          <a:stretch>
            <a:fillRect/>
          </a:stretch>
        </p:blipFill>
        <p:spPr/>
      </p:pic>
    </p:spTree>
    <p:extLst>
      <p:ext uri="{BB962C8B-B14F-4D97-AF65-F5344CB8AC3E}">
        <p14:creationId xmlns:p14="http://schemas.microsoft.com/office/powerpoint/2010/main" val="3010716857"/>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bwMode="auto">
          <a:xfrm>
            <a:off x="457200" y="228600"/>
            <a:ext cx="7086600" cy="498427"/>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spAutoFit/>
          </a:bodyPr>
          <a:lstStyle/>
          <a:p>
            <a:pPr>
              <a:defRPr/>
            </a:pPr>
            <a:r>
              <a:rPr lang="en-US" dirty="0" smtClean="0"/>
              <a:t>Before We </a:t>
            </a:r>
            <a:r>
              <a:rPr lang="en-US" dirty="0"/>
              <a:t>G</a:t>
            </a:r>
            <a:r>
              <a:rPr lang="en-US" dirty="0" smtClean="0"/>
              <a:t>et Started</a:t>
            </a:r>
            <a:endParaRPr lang="en-US" dirty="0"/>
          </a:p>
        </p:txBody>
      </p:sp>
      <p:sp>
        <p:nvSpPr>
          <p:cNvPr id="9219" name="Content Placeholder 2"/>
          <p:cNvSpPr>
            <a:spLocks noGrp="1"/>
          </p:cNvSpPr>
          <p:nvPr>
            <p:ph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spAutoFit/>
          </a:bodyPr>
          <a:lstStyle/>
          <a:p>
            <a:pPr>
              <a:spcAft>
                <a:spcPts val="600"/>
              </a:spcAft>
              <a:defRPr/>
            </a:pPr>
            <a:r>
              <a:rPr lang="en-US" sz="2200" dirty="0" smtClean="0"/>
              <a:t>Single-cell RNA-</a:t>
            </a:r>
            <a:r>
              <a:rPr lang="en-US" sz="2200" dirty="0" err="1" smtClean="0"/>
              <a:t>Seq</a:t>
            </a:r>
            <a:r>
              <a:rPr lang="en-US" sz="2200" dirty="0" smtClean="0"/>
              <a:t> (</a:t>
            </a:r>
            <a:r>
              <a:rPr lang="en-US" sz="2200" dirty="0" err="1" smtClean="0"/>
              <a:t>scRNA-Seq</a:t>
            </a:r>
            <a:r>
              <a:rPr lang="en-US" sz="2200" dirty="0" smtClean="0"/>
              <a:t>) analysis methodology is developing.</a:t>
            </a:r>
          </a:p>
          <a:p>
            <a:pPr lvl="1">
              <a:spcAft>
                <a:spcPts val="600"/>
              </a:spcAft>
              <a:defRPr/>
            </a:pPr>
            <a:r>
              <a:rPr lang="en-US" sz="2200" dirty="0" smtClean="0"/>
              <a:t>Give you a feel for the data.</a:t>
            </a:r>
          </a:p>
          <a:p>
            <a:pPr lvl="1">
              <a:spcAft>
                <a:spcPts val="600"/>
              </a:spcAft>
              <a:defRPr/>
            </a:pPr>
            <a:r>
              <a:rPr lang="en-US" sz="2200" dirty="0" smtClean="0"/>
              <a:t>Perform some analysis together.</a:t>
            </a:r>
          </a:p>
          <a:p>
            <a:pPr>
              <a:spcAft>
                <a:spcPts val="600"/>
              </a:spcAft>
              <a:defRPr/>
            </a:pPr>
            <a:r>
              <a:rPr lang="en-US" sz="2200" dirty="0" smtClean="0"/>
              <a:t>There is a vivid diversity of methodology.</a:t>
            </a:r>
          </a:p>
          <a:p>
            <a:pPr lvl="1">
              <a:spcAft>
                <a:spcPts val="600"/>
              </a:spcAft>
              <a:defRPr/>
            </a:pPr>
            <a:r>
              <a:rPr lang="en-US" sz="2200" dirty="0" smtClean="0"/>
              <a:t>These technique will grow as the field does.</a:t>
            </a:r>
          </a:p>
          <a:p>
            <a:pPr lvl="1">
              <a:spcAft>
                <a:spcPts val="600"/>
              </a:spcAft>
              <a:defRPr/>
            </a:pPr>
            <a:r>
              <a:rPr lang="en-US" sz="2200" dirty="0" smtClean="0"/>
              <a:t>Why were these specific tools chosen?</a:t>
            </a:r>
          </a:p>
          <a:p>
            <a:pPr>
              <a:spcAft>
                <a:spcPts val="600"/>
              </a:spcAft>
              <a:defRPr/>
            </a:pPr>
            <a:r>
              <a:rPr lang="en-US" sz="2200" dirty="0" smtClean="0"/>
              <a:t>This is a guided conversation through </a:t>
            </a:r>
            <a:r>
              <a:rPr lang="en-US" sz="2200" dirty="0" err="1" smtClean="0"/>
              <a:t>scRNA-Seq</a:t>
            </a:r>
            <a:r>
              <a:rPr lang="en-US" sz="2200" dirty="0" smtClean="0"/>
              <a:t> analysis.</a:t>
            </a:r>
          </a:p>
          <a:p>
            <a:pPr lvl="1">
              <a:spcAft>
                <a:spcPts val="600"/>
              </a:spcAft>
              <a:defRPr/>
            </a:pPr>
            <a:r>
              <a:rPr lang="en-US" sz="2200" dirty="0" smtClean="0"/>
              <a:t>Breadth and targeted depth.</a:t>
            </a:r>
          </a:p>
          <a:p>
            <a:pPr lvl="1">
              <a:spcAft>
                <a:spcPts val="600"/>
              </a:spcAft>
              <a:defRPr/>
            </a:pPr>
            <a:r>
              <a:rPr lang="en-US" sz="2200" dirty="0" smtClean="0"/>
              <a:t>There may be other opinions, if you have one, please speak up so we can all learn from it.</a:t>
            </a:r>
            <a:endParaRPr lang="en-US" sz="2200" dirty="0"/>
          </a:p>
        </p:txBody>
      </p:sp>
    </p:spTree>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Study Confounding?</a:t>
            </a:r>
            <a:endParaRPr lang="en-US" dirty="0"/>
          </a:p>
        </p:txBody>
      </p:sp>
      <p:pic>
        <p:nvPicPr>
          <p:cNvPr id="4" name="Content Placeholder 3" descr="confounding.png"/>
          <p:cNvPicPr>
            <a:picLocks noGrp="1" noChangeAspect="1"/>
          </p:cNvPicPr>
          <p:nvPr>
            <p:ph idx="1"/>
          </p:nvPr>
        </p:nvPicPr>
        <p:blipFill>
          <a:blip r:embed="rId2">
            <a:extLst>
              <a:ext uri="{28A0092B-C50C-407E-A947-70E740481C1C}">
                <a14:useLocalDpi xmlns:a14="http://schemas.microsoft.com/office/drawing/2010/main" val="0"/>
              </a:ext>
            </a:extLst>
          </a:blip>
          <a:srcRect l="-35161" r="-35161"/>
          <a:stretch>
            <a:fillRect/>
          </a:stretch>
        </p:blipFill>
        <p:spPr/>
      </p:pic>
    </p:spTree>
    <p:extLst>
      <p:ext uri="{BB962C8B-B14F-4D97-AF65-F5344CB8AC3E}">
        <p14:creationId xmlns:p14="http://schemas.microsoft.com/office/powerpoint/2010/main" val="2866004655"/>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Confounding by Design</a:t>
            </a:r>
            <a:endParaRPr lang="en-US" dirty="0"/>
          </a:p>
        </p:txBody>
      </p:sp>
      <p:pic>
        <p:nvPicPr>
          <p:cNvPr id="4" name="Content Placeholder 3" descr="batch_effects_4.png"/>
          <p:cNvPicPr>
            <a:picLocks noGrp="1" noChangeAspect="1"/>
          </p:cNvPicPr>
          <p:nvPr>
            <p:ph idx="1"/>
          </p:nvPr>
        </p:nvPicPr>
        <p:blipFill>
          <a:blip r:embed="rId2">
            <a:extLst>
              <a:ext uri="{28A0092B-C50C-407E-A947-70E740481C1C}">
                <a14:useLocalDpi xmlns:a14="http://schemas.microsoft.com/office/drawing/2010/main" val="0"/>
              </a:ext>
            </a:extLst>
          </a:blip>
          <a:srcRect l="-12788" r="-12788"/>
          <a:stretch>
            <a:fillRect/>
          </a:stretch>
        </p:blipFill>
        <p:spPr/>
      </p:pic>
    </p:spTree>
    <p:extLst>
      <p:ext uri="{BB962C8B-B14F-4D97-AF65-F5344CB8AC3E}">
        <p14:creationId xmlns:p14="http://schemas.microsoft.com/office/powerpoint/2010/main" val="135424092"/>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Section: Initial Data Analysis</a:t>
            </a:r>
            <a:endParaRPr lang="en-US" dirty="0"/>
          </a:p>
        </p:txBody>
      </p:sp>
      <p:pic>
        <p:nvPicPr>
          <p:cNvPr id="4" name="Content Placeholder 3" descr="dogbutt.jpg"/>
          <p:cNvPicPr>
            <a:picLocks noGrp="1" noChangeAspect="1"/>
          </p:cNvPicPr>
          <p:nvPr>
            <p:ph idx="1"/>
          </p:nvPr>
        </p:nvPicPr>
        <p:blipFill rotWithShape="1">
          <a:blip r:embed="rId2">
            <a:extLst>
              <a:ext uri="{28A0092B-C50C-407E-A947-70E740481C1C}">
                <a14:useLocalDpi xmlns:a14="http://schemas.microsoft.com/office/drawing/2010/main" val="0"/>
              </a:ext>
            </a:extLst>
          </a:blip>
          <a:srcRect l="-189" r="-258"/>
          <a:stretch/>
        </p:blipFill>
        <p:spPr>
          <a:xfrm>
            <a:off x="1105335" y="1756788"/>
            <a:ext cx="6914222" cy="4581891"/>
          </a:xfrm>
          <a:ln>
            <a:solidFill>
              <a:srgbClr val="00609F"/>
            </a:solidFill>
          </a:ln>
        </p:spPr>
      </p:pic>
    </p:spTree>
    <p:extLst>
      <p:ext uri="{BB962C8B-B14F-4D97-AF65-F5344CB8AC3E}">
        <p14:creationId xmlns:p14="http://schemas.microsoft.com/office/powerpoint/2010/main" val="366953406"/>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Motivation: Why Am I Using R?</a:t>
            </a:r>
            <a:endParaRPr lang="en-US" dirty="0"/>
          </a:p>
        </p:txBody>
      </p:sp>
      <p:sp>
        <p:nvSpPr>
          <p:cNvPr id="3" name="Content Placeholder 2"/>
          <p:cNvSpPr>
            <a:spLocks noGrp="1"/>
          </p:cNvSpPr>
          <p:nvPr>
            <p:ph idx="1"/>
          </p:nvPr>
        </p:nvSpPr>
        <p:spPr>
          <a:xfrm>
            <a:off x="445330" y="1756788"/>
            <a:ext cx="7926993" cy="4581891"/>
          </a:xfrm>
        </p:spPr>
        <p:txBody>
          <a:bodyPr/>
          <a:lstStyle/>
          <a:p>
            <a:r>
              <a:rPr lang="en-US" dirty="0"/>
              <a:t>A lot of method development is happening in R.</a:t>
            </a:r>
          </a:p>
          <a:p>
            <a:r>
              <a:rPr lang="en-US" dirty="0"/>
              <a:t>Free / open source / open science.</a:t>
            </a:r>
          </a:p>
          <a:p>
            <a:r>
              <a:rPr lang="en-US" dirty="0"/>
              <a:t>Many supplemental computational biology packages.</a:t>
            </a:r>
          </a:p>
          <a:p>
            <a:r>
              <a:rPr lang="en-US" dirty="0"/>
              <a:t>Data science is an art.</a:t>
            </a:r>
          </a:p>
          <a:p>
            <a:pPr lvl="1"/>
            <a:r>
              <a:rPr lang="en-US" dirty="0"/>
              <a:t>Data often requires one to create and manipulate analysis.</a:t>
            </a:r>
          </a:p>
          <a:p>
            <a:r>
              <a:rPr lang="en-US" dirty="0"/>
              <a:t>This will allow you to experience key concepts in analysis.</a:t>
            </a:r>
          </a:p>
        </p:txBody>
      </p:sp>
    </p:spTree>
    <p:extLst>
      <p:ext uri="{BB962C8B-B14F-4D97-AF65-F5344CB8AC3E}">
        <p14:creationId xmlns:p14="http://schemas.microsoft.com/office/powerpoint/2010/main" val="3880139535"/>
      </p:ext>
    </p:extLst>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RStudio</a:t>
            </a:r>
            <a:r>
              <a:rPr lang="en-US" dirty="0" smtClean="0"/>
              <a:t> (IDE)</a:t>
            </a:r>
            <a:endParaRPr lang="en-US" dirty="0"/>
          </a:p>
        </p:txBody>
      </p:sp>
      <p:pic>
        <p:nvPicPr>
          <p:cNvPr id="4" name="Content Placeholder 3" descr="Rstudio_overview.png"/>
          <p:cNvPicPr>
            <a:picLocks noGrp="1" noChangeAspect="1"/>
          </p:cNvPicPr>
          <p:nvPr>
            <p:ph idx="1"/>
          </p:nvPr>
        </p:nvPicPr>
        <p:blipFill>
          <a:blip r:embed="rId2">
            <a:extLst>
              <a:ext uri="{28A0092B-C50C-407E-A947-70E740481C1C}">
                <a14:useLocalDpi xmlns:a14="http://schemas.microsoft.com/office/drawing/2010/main" val="0"/>
              </a:ext>
            </a:extLst>
          </a:blip>
          <a:srcRect t="6168" b="6168"/>
          <a:stretch>
            <a:fillRect/>
          </a:stretch>
        </p:blipFill>
        <p:spPr/>
      </p:pic>
    </p:spTree>
    <p:extLst>
      <p:ext uri="{BB962C8B-B14F-4D97-AF65-F5344CB8AC3E}">
        <p14:creationId xmlns:p14="http://schemas.microsoft.com/office/powerpoint/2010/main" val="464948609"/>
      </p:ext>
    </p:extLst>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Initial Data Exploration</a:t>
            </a:r>
            <a:endParaRPr lang="en-US" dirty="0"/>
          </a:p>
        </p:txBody>
      </p:sp>
      <p:pic>
        <p:nvPicPr>
          <p:cNvPr id="4" name="Content Placeholder 3" descr="professor_corgi.jpg"/>
          <p:cNvPicPr>
            <a:picLocks noGrp="1" noChangeAspect="1"/>
          </p:cNvPicPr>
          <p:nvPr>
            <p:ph idx="1"/>
          </p:nvPr>
        </p:nvPicPr>
        <p:blipFill rotWithShape="1">
          <a:blip r:embed="rId2">
            <a:extLst>
              <a:ext uri="{28A0092B-C50C-407E-A947-70E740481C1C}">
                <a14:useLocalDpi xmlns:a14="http://schemas.microsoft.com/office/drawing/2010/main" val="0"/>
              </a:ext>
            </a:extLst>
          </a:blip>
          <a:srcRect l="-176" r="-62"/>
          <a:stretch/>
        </p:blipFill>
        <p:spPr>
          <a:xfrm>
            <a:off x="1434584" y="1756788"/>
            <a:ext cx="6243966" cy="4581891"/>
          </a:xfrm>
          <a:ln>
            <a:solidFill>
              <a:srgbClr val="00609F"/>
            </a:solidFill>
          </a:ln>
        </p:spPr>
      </p:pic>
    </p:spTree>
    <p:extLst>
      <p:ext uri="{BB962C8B-B14F-4D97-AF65-F5344CB8AC3E}">
        <p14:creationId xmlns:p14="http://schemas.microsoft.com/office/powerpoint/2010/main" val="28793855"/>
      </p:ext>
    </p:extLst>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Today’s Data</a:t>
            </a:r>
            <a:endParaRPr lang="en-US" dirty="0"/>
          </a:p>
        </p:txBody>
      </p:sp>
      <p:sp>
        <p:nvSpPr>
          <p:cNvPr id="11" name="Content Placeholder 10"/>
          <p:cNvSpPr>
            <a:spLocks noGrp="1"/>
          </p:cNvSpPr>
          <p:nvPr>
            <p:ph idx="1"/>
          </p:nvPr>
        </p:nvSpPr>
        <p:spPr>
          <a:xfrm>
            <a:off x="445331" y="3468684"/>
            <a:ext cx="8229600" cy="2869995"/>
          </a:xfrm>
        </p:spPr>
        <p:txBody>
          <a:bodyPr/>
          <a:lstStyle/>
          <a:p>
            <a:r>
              <a:rPr lang="en-US" dirty="0" smtClean="0"/>
              <a:t>To generate a comprehensive,</a:t>
            </a:r>
            <a:br>
              <a:rPr lang="en-US" dirty="0" smtClean="0"/>
            </a:br>
            <a:r>
              <a:rPr lang="en-US" dirty="0" smtClean="0"/>
              <a:t>validated classification scheme</a:t>
            </a:r>
            <a:br>
              <a:rPr lang="en-US" dirty="0" smtClean="0"/>
            </a:br>
            <a:r>
              <a:rPr lang="en-US" dirty="0" smtClean="0"/>
              <a:t>for the bipolar cells of the</a:t>
            </a:r>
            <a:br>
              <a:rPr lang="en-US" dirty="0" smtClean="0"/>
            </a:br>
            <a:r>
              <a:rPr lang="en-US" dirty="0" smtClean="0"/>
              <a:t>mouse retina.</a:t>
            </a:r>
          </a:p>
          <a:p>
            <a:pPr lvl="1"/>
            <a:r>
              <a:rPr lang="en-US" dirty="0" smtClean="0"/>
              <a:t>Cone or rod type, ON or OFF, 9-12 subtypes (morphological)</a:t>
            </a:r>
          </a:p>
          <a:p>
            <a:r>
              <a:rPr lang="en-US" dirty="0" smtClean="0"/>
              <a:t>~44k cells from a transgenic mouse line marking BCs</a:t>
            </a:r>
          </a:p>
          <a:p>
            <a:pPr lvl="1"/>
            <a:r>
              <a:rPr lang="en-US" dirty="0" smtClean="0"/>
              <a:t>After filtering 27k (we use 5k)</a:t>
            </a:r>
          </a:p>
          <a:p>
            <a:endParaRPr lang="en-US" dirty="0"/>
          </a:p>
        </p:txBody>
      </p:sp>
      <p:grpSp>
        <p:nvGrpSpPr>
          <p:cNvPr id="10" name="Group 9"/>
          <p:cNvGrpSpPr/>
          <p:nvPr/>
        </p:nvGrpSpPr>
        <p:grpSpPr>
          <a:xfrm>
            <a:off x="111548" y="1564980"/>
            <a:ext cx="4803664" cy="1609747"/>
            <a:chOff x="88029" y="1588497"/>
            <a:chExt cx="5779653" cy="1823121"/>
          </a:xfrm>
        </p:grpSpPr>
        <p:pic>
          <p:nvPicPr>
            <p:cNvPr id="8" name="Picture 7" descr="karthik_retina_cell_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9901" y="1588497"/>
              <a:ext cx="5667781" cy="1467551"/>
            </a:xfrm>
            <a:prstGeom prst="rect">
              <a:avLst/>
            </a:prstGeom>
          </p:spPr>
        </p:pic>
        <p:pic>
          <p:nvPicPr>
            <p:cNvPr id="7" name="Picture 6" descr="karthik_retina_cell_3.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029" y="2929018"/>
              <a:ext cx="4533900" cy="482600"/>
            </a:xfrm>
            <a:prstGeom prst="rect">
              <a:avLst/>
            </a:prstGeom>
          </p:spPr>
        </p:pic>
        <p:pic>
          <p:nvPicPr>
            <p:cNvPr id="6" name="Picture 5" descr="karthik_retina_cell_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96904" y="2538629"/>
              <a:ext cx="1265324" cy="694891"/>
            </a:xfrm>
            <a:prstGeom prst="rect">
              <a:avLst/>
            </a:prstGeom>
          </p:spPr>
        </p:pic>
      </p:grpSp>
      <p:pic>
        <p:nvPicPr>
          <p:cNvPr id="12" name="Picture 11" descr="bipolar_cells.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60025" y="1324595"/>
            <a:ext cx="4183974" cy="3190573"/>
          </a:xfrm>
          <a:prstGeom prst="rect">
            <a:avLst/>
          </a:prstGeom>
        </p:spPr>
      </p:pic>
      <p:sp>
        <p:nvSpPr>
          <p:cNvPr id="13" name="Rectangle 12"/>
          <p:cNvSpPr/>
          <p:nvPr/>
        </p:nvSpPr>
        <p:spPr>
          <a:xfrm>
            <a:off x="8301770" y="1340440"/>
            <a:ext cx="842230" cy="1269891"/>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31248684"/>
      </p:ext>
    </p:extLst>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Logistics: Importing Code Libraries</a:t>
            </a:r>
            <a:endParaRPr lang="en-US" dirty="0"/>
          </a:p>
        </p:txBody>
      </p:sp>
      <p:sp>
        <p:nvSpPr>
          <p:cNvPr id="3" name="Content Placeholder 2"/>
          <p:cNvSpPr>
            <a:spLocks noGrp="1"/>
          </p:cNvSpPr>
          <p:nvPr>
            <p:ph idx="1"/>
          </p:nvPr>
        </p:nvSpPr>
        <p:spPr/>
        <p:txBody>
          <a:bodyPr/>
          <a:lstStyle/>
          <a:p>
            <a:r>
              <a:rPr lang="en-US" dirty="0" smtClean="0"/>
              <a:t>R Exercise</a:t>
            </a:r>
            <a:endParaRPr lang="en-US" dirty="0"/>
          </a:p>
        </p:txBody>
      </p:sp>
    </p:spTree>
    <p:extLst>
      <p:ext uri="{BB962C8B-B14F-4D97-AF65-F5344CB8AC3E}">
        <p14:creationId xmlns:p14="http://schemas.microsoft.com/office/powerpoint/2010/main" val="1171869291"/>
      </p:ext>
    </p:extLst>
  </p:cSld>
  <p:clrMapOvr>
    <a:masterClrMapping/>
  </p:clrMapOvr>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Representing Sparse Matrices</a:t>
            </a:r>
            <a:endParaRPr lang="en-US" dirty="0"/>
          </a:p>
        </p:txBody>
      </p:sp>
      <p:sp>
        <p:nvSpPr>
          <p:cNvPr id="3" name="Content Placeholder 2"/>
          <p:cNvSpPr>
            <a:spLocks noGrp="1"/>
          </p:cNvSpPr>
          <p:nvPr>
            <p:ph idx="1"/>
          </p:nvPr>
        </p:nvSpPr>
        <p:spPr/>
        <p:txBody>
          <a:bodyPr/>
          <a:lstStyle/>
          <a:p>
            <a:r>
              <a:rPr lang="en-US" dirty="0" smtClean="0"/>
              <a:t>R Exercise</a:t>
            </a:r>
            <a:endParaRPr lang="en-US" dirty="0"/>
          </a:p>
        </p:txBody>
      </p:sp>
    </p:spTree>
    <p:extLst>
      <p:ext uri="{BB962C8B-B14F-4D97-AF65-F5344CB8AC3E}">
        <p14:creationId xmlns:p14="http://schemas.microsoft.com/office/powerpoint/2010/main" val="1816265443"/>
      </p:ext>
    </p:extLst>
  </p:cSld>
  <p:clrMapOvr>
    <a:masterClrMapping/>
  </p:clrMapOvr>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 Sparse Matrix?</a:t>
            </a:r>
            <a:endParaRPr lang="en-US" dirty="0"/>
          </a:p>
        </p:txBody>
      </p:sp>
      <p:sp>
        <p:nvSpPr>
          <p:cNvPr id="3" name="Content Placeholder 2"/>
          <p:cNvSpPr>
            <a:spLocks noGrp="1"/>
          </p:cNvSpPr>
          <p:nvPr>
            <p:ph idx="1"/>
          </p:nvPr>
        </p:nvSpPr>
        <p:spPr/>
        <p:txBody>
          <a:bodyPr/>
          <a:lstStyle/>
          <a:p>
            <a:r>
              <a:rPr lang="en-US" dirty="0"/>
              <a:t>Sparse </a:t>
            </a:r>
            <a:r>
              <a:rPr lang="en-US" dirty="0" smtClean="0"/>
              <a:t>Matrix</a:t>
            </a:r>
          </a:p>
          <a:p>
            <a:pPr lvl="1"/>
            <a:r>
              <a:rPr lang="en-US" dirty="0" smtClean="0"/>
              <a:t>A </a:t>
            </a:r>
            <a:r>
              <a:rPr lang="en-US" dirty="0"/>
              <a:t>matrix where most of the elements are 0.</a:t>
            </a:r>
          </a:p>
          <a:p>
            <a:r>
              <a:rPr lang="en-US" dirty="0"/>
              <a:t>Dense </a:t>
            </a:r>
            <a:r>
              <a:rPr lang="en-US" dirty="0" smtClean="0"/>
              <a:t>Matrix</a:t>
            </a:r>
          </a:p>
          <a:p>
            <a:pPr lvl="1"/>
            <a:r>
              <a:rPr lang="en-US" dirty="0" smtClean="0"/>
              <a:t>A </a:t>
            </a:r>
            <a:r>
              <a:rPr lang="en-US" dirty="0"/>
              <a:t>matrix where most elements are not 0.</a:t>
            </a:r>
          </a:p>
          <a:p>
            <a:r>
              <a:rPr lang="en-US" dirty="0" smtClean="0"/>
              <a:t>Many ways to efficiently represent a sparse matrix in memory.</a:t>
            </a:r>
          </a:p>
          <a:p>
            <a:pPr lvl="1"/>
            <a:r>
              <a:rPr lang="en-US" dirty="0" smtClean="0"/>
              <a:t>Here, the underlying </a:t>
            </a:r>
            <a:r>
              <a:rPr lang="en-US" dirty="0"/>
              <a:t>data structure is a coordinate list</a:t>
            </a:r>
            <a:r>
              <a:rPr lang="en-US" dirty="0" smtClean="0"/>
              <a:t>.</a:t>
            </a:r>
          </a:p>
        </p:txBody>
      </p:sp>
    </p:spTree>
    <p:extLst>
      <p:ext uri="{BB962C8B-B14F-4D97-AF65-F5344CB8AC3E}">
        <p14:creationId xmlns:p14="http://schemas.microsoft.com/office/powerpoint/2010/main" val="1930000662"/>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Content Placeholder 1"/>
          <p:cNvSpPr>
            <a:spLocks noGrp="1"/>
          </p:cNvSpPr>
          <p:nvPr>
            <p:ph sz="half"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r>
              <a:rPr lang="en-US" dirty="0" smtClean="0"/>
              <a:t>Sections will </a:t>
            </a:r>
            <a:r>
              <a:rPr lang="en-US" dirty="0"/>
              <a:t>be </a:t>
            </a:r>
            <a:r>
              <a:rPr lang="en-US" dirty="0" smtClean="0"/>
              <a:t>hands</a:t>
            </a:r>
            <a:r>
              <a:rPr lang="en-US" dirty="0"/>
              <a:t>-on.</a:t>
            </a:r>
          </a:p>
          <a:p>
            <a:pPr lvl="1"/>
            <a:r>
              <a:rPr lang="en-US" dirty="0"/>
              <a:t>Much can be applied to other analysis.</a:t>
            </a:r>
          </a:p>
          <a:p>
            <a:pPr lvl="1"/>
            <a:r>
              <a:rPr lang="en-US" dirty="0"/>
              <a:t>Strengthen those R ninja skills!</a:t>
            </a:r>
          </a:p>
          <a:p>
            <a:pPr lvl="1"/>
            <a:r>
              <a:rPr lang="en-US" dirty="0"/>
              <a:t>If you need, cut and pasting is available.</a:t>
            </a:r>
          </a:p>
          <a:p>
            <a:pPr lvl="2"/>
            <a:r>
              <a:rPr lang="en-US" dirty="0" err="1"/>
              <a:t>cut_and_paste.txt</a:t>
            </a:r>
            <a:endParaRPr lang="en-US" dirty="0"/>
          </a:p>
          <a:p>
            <a:endParaRPr lang="en-US" dirty="0"/>
          </a:p>
          <a:p>
            <a:r>
              <a:rPr lang="en-US" dirty="0"/>
              <a:t>There will be many cute </a:t>
            </a:r>
            <a:r>
              <a:rPr lang="en-US" dirty="0" smtClean="0"/>
              <a:t/>
            </a:r>
            <a:br>
              <a:rPr lang="en-US" dirty="0" smtClean="0"/>
            </a:br>
            <a:r>
              <a:rPr lang="en-US" dirty="0" smtClean="0"/>
              <a:t>corgi </a:t>
            </a:r>
            <a:r>
              <a:rPr lang="en-US" dirty="0"/>
              <a:t>pictures.</a:t>
            </a:r>
          </a:p>
        </p:txBody>
      </p:sp>
      <p:pic>
        <p:nvPicPr>
          <p:cNvPr id="3" name="Content Placeholder 2" descr="ninja_corgi.jpeg"/>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t="-450" b="-230"/>
          <a:stretch/>
        </p:blipFill>
        <p:spPr bwMode="auto">
          <a:xfrm>
            <a:off x="4648200" y="2492749"/>
            <a:ext cx="4038600" cy="3045387"/>
          </a:xfrm>
          <a:noFill/>
          <a:ln w="9525">
            <a:solidFill>
              <a:srgbClr val="00609F"/>
            </a:solidFill>
            <a:miter lim="800000"/>
            <a:headEnd/>
            <a:tailEnd/>
          </a:ln>
          <a:extLst>
            <a:ext uri="{909E8E84-426E-40dd-AFC4-6F175D3DCCD1}">
              <a14:hiddenFill xmlns:a14="http://schemas.microsoft.com/office/drawing/2010/main">
                <a:solidFill>
                  <a:srgbClr val="FFFFFF"/>
                </a:solidFill>
              </a14:hiddenFill>
            </a:ext>
          </a:extLst>
        </p:spPr>
      </p:pic>
      <p:sp>
        <p:nvSpPr>
          <p:cNvPr id="10244" name="Title 3"/>
          <p:cNvSpPr>
            <a:spLocks noGrp="1"/>
          </p:cNvSpPr>
          <p:nvPr>
            <p:ph type="title"/>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pPr>
              <a:defRPr/>
            </a:pPr>
            <a:r>
              <a:rPr lang="en-US" dirty="0"/>
              <a:t>Before We Get Started</a:t>
            </a:r>
          </a:p>
        </p:txBody>
      </p:sp>
    </p:spTree>
    <p:extLst>
      <p:ext uri="{BB962C8B-B14F-4D97-AF65-F5344CB8AC3E}">
        <p14:creationId xmlns:p14="http://schemas.microsoft.com/office/powerpoint/2010/main" val="3158390443"/>
      </p:ext>
    </p:extLst>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2D Arrays </a:t>
            </a:r>
            <a:r>
              <a:rPr lang="en-US" dirty="0" err="1" smtClean="0"/>
              <a:t>vs</a:t>
            </a:r>
            <a:r>
              <a:rPr lang="en-US" dirty="0" smtClean="0"/>
              <a:t> Coordinate Lists</a:t>
            </a:r>
            <a:endParaRPr lang="en-US" dirty="0"/>
          </a:p>
        </p:txBody>
      </p:sp>
      <p:pic>
        <p:nvPicPr>
          <p:cNvPr id="4" name="Content Placeholder 3" descr="sparseMatrices.png"/>
          <p:cNvPicPr>
            <a:picLocks noGrp="1" noChangeAspect="1"/>
          </p:cNvPicPr>
          <p:nvPr>
            <p:ph idx="1"/>
          </p:nvPr>
        </p:nvPicPr>
        <p:blipFill rotWithShape="1">
          <a:blip r:embed="rId2">
            <a:extLst>
              <a:ext uri="{28A0092B-C50C-407E-A947-70E740481C1C}">
                <a14:useLocalDpi xmlns:a14="http://schemas.microsoft.com/office/drawing/2010/main" val="0"/>
              </a:ext>
            </a:extLst>
          </a:blip>
          <a:srcRect l="-7894" t="8287" r="-7894"/>
          <a:stretch/>
        </p:blipFill>
        <p:spPr>
          <a:xfrm>
            <a:off x="445331" y="2136511"/>
            <a:ext cx="8229600" cy="4202168"/>
          </a:xfrm>
        </p:spPr>
      </p:pic>
      <p:sp>
        <p:nvSpPr>
          <p:cNvPr id="5" name="TextBox 4"/>
          <p:cNvSpPr txBox="1"/>
          <p:nvPr/>
        </p:nvSpPr>
        <p:spPr>
          <a:xfrm>
            <a:off x="269628" y="1578499"/>
            <a:ext cx="3842526" cy="369332"/>
          </a:xfrm>
          <a:prstGeom prst="rect">
            <a:avLst/>
          </a:prstGeom>
          <a:noFill/>
        </p:spPr>
        <p:txBody>
          <a:bodyPr wrap="square" lIns="0" rIns="0" rtlCol="0">
            <a:spAutoFit/>
          </a:bodyPr>
          <a:lstStyle/>
          <a:p>
            <a:r>
              <a:rPr lang="en-US" sz="1800" b="1" dirty="0" smtClean="0">
                <a:solidFill>
                  <a:srgbClr val="1D63B3"/>
                </a:solidFill>
              </a:rPr>
              <a:t>Can be o</a:t>
            </a:r>
            <a:r>
              <a:rPr lang="en-US" sz="1800" b="1" i="0" dirty="0" smtClean="0">
                <a:solidFill>
                  <a:srgbClr val="1D63B3"/>
                </a:solidFill>
              </a:rPr>
              <a:t>ptimal for dense </a:t>
            </a:r>
            <a:r>
              <a:rPr lang="en-US" sz="1800" b="1" dirty="0">
                <a:solidFill>
                  <a:srgbClr val="1D63B3"/>
                </a:solidFill>
              </a:rPr>
              <a:t>m</a:t>
            </a:r>
            <a:r>
              <a:rPr lang="en-US" sz="1800" b="1" i="0" dirty="0" smtClean="0">
                <a:solidFill>
                  <a:srgbClr val="1D63B3"/>
                </a:solidFill>
              </a:rPr>
              <a:t>atrices</a:t>
            </a:r>
            <a:endParaRPr lang="en-US" sz="1800" b="1" i="0" dirty="0">
              <a:solidFill>
                <a:srgbClr val="1D63B3"/>
              </a:solidFill>
            </a:endParaRPr>
          </a:p>
        </p:txBody>
      </p:sp>
      <p:sp>
        <p:nvSpPr>
          <p:cNvPr id="6" name="TextBox 5"/>
          <p:cNvSpPr txBox="1"/>
          <p:nvPr/>
        </p:nvSpPr>
        <p:spPr>
          <a:xfrm>
            <a:off x="5138911" y="1569653"/>
            <a:ext cx="3842526" cy="369332"/>
          </a:xfrm>
          <a:prstGeom prst="rect">
            <a:avLst/>
          </a:prstGeom>
          <a:noFill/>
        </p:spPr>
        <p:txBody>
          <a:bodyPr wrap="square" lIns="0" rIns="0" rtlCol="0">
            <a:spAutoFit/>
          </a:bodyPr>
          <a:lstStyle/>
          <a:p>
            <a:r>
              <a:rPr lang="en-US" sz="1800" b="1" dirty="0" smtClean="0">
                <a:solidFill>
                  <a:srgbClr val="1D63B3"/>
                </a:solidFill>
              </a:rPr>
              <a:t>More o</a:t>
            </a:r>
            <a:r>
              <a:rPr lang="en-US" sz="1800" b="1" i="0" dirty="0" smtClean="0">
                <a:solidFill>
                  <a:srgbClr val="1D63B3"/>
                </a:solidFill>
              </a:rPr>
              <a:t>ptimal for sparse </a:t>
            </a:r>
            <a:r>
              <a:rPr lang="en-US" sz="1800" b="1" dirty="0" smtClean="0">
                <a:solidFill>
                  <a:srgbClr val="1D63B3"/>
                </a:solidFill>
              </a:rPr>
              <a:t>m</a:t>
            </a:r>
            <a:r>
              <a:rPr lang="en-US" sz="1800" b="1" i="0" dirty="0" smtClean="0">
                <a:solidFill>
                  <a:srgbClr val="1D63B3"/>
                </a:solidFill>
              </a:rPr>
              <a:t>atrices</a:t>
            </a:r>
            <a:endParaRPr lang="en-US" sz="1800" b="1" i="0" dirty="0">
              <a:solidFill>
                <a:srgbClr val="1D63B3"/>
              </a:solidFill>
            </a:endParaRPr>
          </a:p>
        </p:txBody>
      </p:sp>
      <p:sp>
        <p:nvSpPr>
          <p:cNvPr id="7" name="TextBox 6"/>
          <p:cNvSpPr txBox="1"/>
          <p:nvPr/>
        </p:nvSpPr>
        <p:spPr>
          <a:xfrm>
            <a:off x="4050404" y="2174325"/>
            <a:ext cx="726957" cy="461665"/>
          </a:xfrm>
          <a:prstGeom prst="rect">
            <a:avLst/>
          </a:prstGeom>
          <a:noFill/>
        </p:spPr>
        <p:txBody>
          <a:bodyPr wrap="square" lIns="0" rIns="0" rtlCol="0">
            <a:spAutoFit/>
          </a:bodyPr>
          <a:lstStyle/>
          <a:p>
            <a:r>
              <a:rPr lang="en-US" b="1" dirty="0" smtClean="0">
                <a:solidFill>
                  <a:srgbClr val="1D63B3"/>
                </a:solidFill>
              </a:rPr>
              <a:t>VS</a:t>
            </a:r>
            <a:endParaRPr lang="en-US" b="1" i="0" dirty="0">
              <a:solidFill>
                <a:srgbClr val="1D63B3"/>
              </a:solidFill>
            </a:endParaRPr>
          </a:p>
        </p:txBody>
      </p:sp>
    </p:spTree>
    <p:extLst>
      <p:ext uri="{BB962C8B-B14F-4D97-AF65-F5344CB8AC3E}">
        <p14:creationId xmlns:p14="http://schemas.microsoft.com/office/powerpoint/2010/main" val="3743973278"/>
      </p:ext>
    </p:extLst>
  </p:cSld>
  <p:clrMapOvr>
    <a:masterClrMapping/>
  </p:clrMapOvr>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Seurat</a:t>
            </a:r>
            <a:endParaRPr lang="en-US" dirty="0"/>
          </a:p>
        </p:txBody>
      </p:sp>
      <p:pic>
        <p:nvPicPr>
          <p:cNvPr id="4" name="Content Placeholder 3" descr="seurat_pubs.png"/>
          <p:cNvPicPr>
            <a:picLocks noGrp="1" noChangeAspect="1"/>
          </p:cNvPicPr>
          <p:nvPr>
            <p:ph idx="1"/>
          </p:nvPr>
        </p:nvPicPr>
        <p:blipFill>
          <a:blip r:embed="rId2">
            <a:extLst>
              <a:ext uri="{28A0092B-C50C-407E-A947-70E740481C1C}">
                <a14:useLocalDpi xmlns:a14="http://schemas.microsoft.com/office/drawing/2010/main" val="0"/>
              </a:ext>
            </a:extLst>
          </a:blip>
          <a:srcRect t="-745" b="-745"/>
          <a:stretch>
            <a:fillRect/>
          </a:stretch>
        </p:blipFill>
        <p:spPr>
          <a:xfrm>
            <a:off x="445331" y="1756788"/>
            <a:ext cx="6551203" cy="3647431"/>
          </a:xfrm>
        </p:spPr>
      </p:pic>
      <p:sp>
        <p:nvSpPr>
          <p:cNvPr id="3" name="TextBox 2"/>
          <p:cNvSpPr txBox="1"/>
          <p:nvPr/>
        </p:nvSpPr>
        <p:spPr>
          <a:xfrm>
            <a:off x="634979" y="5890884"/>
            <a:ext cx="4775666" cy="461665"/>
          </a:xfrm>
          <a:prstGeom prst="rect">
            <a:avLst/>
          </a:prstGeom>
          <a:noFill/>
        </p:spPr>
        <p:txBody>
          <a:bodyPr wrap="none" rtlCol="0">
            <a:spAutoFit/>
          </a:bodyPr>
          <a:lstStyle/>
          <a:p>
            <a:r>
              <a:rPr lang="en-US" dirty="0"/>
              <a:t>https://</a:t>
            </a:r>
            <a:r>
              <a:rPr lang="en-US" dirty="0" err="1"/>
              <a:t>github.com</a:t>
            </a:r>
            <a:r>
              <a:rPr lang="en-US" dirty="0"/>
              <a:t>/</a:t>
            </a:r>
            <a:r>
              <a:rPr lang="en-US" dirty="0" err="1"/>
              <a:t>satijalab</a:t>
            </a:r>
            <a:r>
              <a:rPr lang="en-US" dirty="0"/>
              <a:t>/</a:t>
            </a:r>
            <a:r>
              <a:rPr lang="en-US" dirty="0" err="1"/>
              <a:t>seurat</a:t>
            </a:r>
            <a:endParaRPr lang="en-US" dirty="0"/>
          </a:p>
        </p:txBody>
      </p:sp>
    </p:spTree>
    <p:extLst>
      <p:ext uri="{BB962C8B-B14F-4D97-AF65-F5344CB8AC3E}">
        <p14:creationId xmlns:p14="http://schemas.microsoft.com/office/powerpoint/2010/main" val="3058192439"/>
      </p:ext>
    </p:extLst>
  </p:cSld>
  <p:clrMapOvr>
    <a:masterClrMapping/>
  </p:clrMapOvr>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Create a Seurat Object</a:t>
            </a:r>
            <a:endParaRPr lang="en-US" dirty="0"/>
          </a:p>
        </p:txBody>
      </p:sp>
      <p:sp>
        <p:nvSpPr>
          <p:cNvPr id="3" name="Content Placeholder 2"/>
          <p:cNvSpPr>
            <a:spLocks noGrp="1"/>
          </p:cNvSpPr>
          <p:nvPr>
            <p:ph idx="1"/>
          </p:nvPr>
        </p:nvSpPr>
        <p:spPr/>
        <p:txBody>
          <a:bodyPr/>
          <a:lstStyle/>
          <a:p>
            <a:r>
              <a:rPr lang="en-US" dirty="0" smtClean="0"/>
              <a:t>R exercise</a:t>
            </a:r>
            <a:endParaRPr lang="en-US" dirty="0"/>
          </a:p>
        </p:txBody>
      </p:sp>
    </p:spTree>
    <p:extLst>
      <p:ext uri="{BB962C8B-B14F-4D97-AF65-F5344CB8AC3E}">
        <p14:creationId xmlns:p14="http://schemas.microsoft.com/office/powerpoint/2010/main" val="132295697"/>
      </p:ext>
    </p:extLst>
  </p:cSld>
  <p:clrMapOvr>
    <a:masterClrMapping/>
  </p:clrMapOvr>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Expression: Bulk RNA-</a:t>
            </a:r>
            <a:r>
              <a:rPr lang="en-US" dirty="0" err="1" smtClean="0"/>
              <a:t>Seq</a:t>
            </a:r>
            <a:r>
              <a:rPr lang="en-US" dirty="0" smtClean="0"/>
              <a:t> Definition</a:t>
            </a:r>
            <a:endParaRPr lang="en-US" dirty="0"/>
          </a:p>
        </p:txBody>
      </p:sp>
      <p:sp>
        <p:nvSpPr>
          <p:cNvPr id="3" name="Content Placeholder 2"/>
          <p:cNvSpPr>
            <a:spLocks noGrp="1"/>
          </p:cNvSpPr>
          <p:nvPr>
            <p:ph idx="1"/>
          </p:nvPr>
        </p:nvSpPr>
        <p:spPr/>
        <p:txBody>
          <a:bodyPr/>
          <a:lstStyle/>
          <a:p>
            <a:pPr marL="0" indent="0">
              <a:buNone/>
            </a:pPr>
            <a:r>
              <a:rPr lang="en-US" dirty="0" smtClean="0"/>
              <a:t>In bulk </a:t>
            </a:r>
            <a:r>
              <a:rPr lang="en-US" dirty="0"/>
              <a:t>RNA-</a:t>
            </a:r>
            <a:r>
              <a:rPr lang="en-US" dirty="0" err="1" smtClean="0"/>
              <a:t>Seq</a:t>
            </a:r>
            <a:r>
              <a:rPr lang="en-US" dirty="0" smtClean="0"/>
              <a:t> we learned counts are not expression.</a:t>
            </a:r>
          </a:p>
          <a:p>
            <a:r>
              <a:rPr lang="en-US" sz="2000" dirty="0"/>
              <a:t>Some counts belong to sequences which could go to many genes.</a:t>
            </a:r>
          </a:p>
          <a:p>
            <a:r>
              <a:rPr lang="en-US" sz="2000" dirty="0" smtClean="0"/>
              <a:t>Some transcripts are longer than other so they get sequenced more.</a:t>
            </a:r>
          </a:p>
          <a:p>
            <a:r>
              <a:rPr lang="en-US" sz="2000" dirty="0" smtClean="0"/>
              <a:t>Some samples are more deeply sequenced.</a:t>
            </a:r>
          </a:p>
          <a:p>
            <a:r>
              <a:rPr lang="en-US" sz="2000" dirty="0" smtClean="0"/>
              <a:t>The data is not normally distributed.</a:t>
            </a:r>
          </a:p>
          <a:p>
            <a:endParaRPr lang="en-US" sz="2000" dirty="0"/>
          </a:p>
          <a:p>
            <a:pPr marL="0" indent="0">
              <a:buNone/>
            </a:pPr>
            <a:r>
              <a:rPr lang="en-US" dirty="0" smtClean="0"/>
              <a:t>Depending on the </a:t>
            </a:r>
            <a:r>
              <a:rPr lang="en-US" dirty="0" err="1" smtClean="0"/>
              <a:t>scRNA-Seq</a:t>
            </a:r>
            <a:r>
              <a:rPr lang="en-US" dirty="0" smtClean="0"/>
              <a:t> assay these may be important.</a:t>
            </a:r>
          </a:p>
          <a:p>
            <a:pPr marL="0" indent="0">
              <a:buNone/>
            </a:pPr>
            <a:endParaRPr lang="en-US" dirty="0" smtClean="0"/>
          </a:p>
          <a:p>
            <a:pPr marL="0" indent="0">
              <a:buNone/>
            </a:pPr>
            <a:r>
              <a:rPr lang="en-US" dirty="0" smtClean="0"/>
              <a:t>Seurat has assumptions it makes with it’s defaults</a:t>
            </a:r>
          </a:p>
          <a:p>
            <a:pPr lvl="1"/>
            <a:r>
              <a:rPr lang="en-US" sz="2000" dirty="0" smtClean="0"/>
              <a:t>More appropriate for 3 prime assays.</a:t>
            </a:r>
          </a:p>
        </p:txBody>
      </p:sp>
    </p:spTree>
    <p:extLst>
      <p:ext uri="{BB962C8B-B14F-4D97-AF65-F5344CB8AC3E}">
        <p14:creationId xmlns:p14="http://schemas.microsoft.com/office/powerpoint/2010/main" val="210779855"/>
      </p:ext>
    </p:extLst>
  </p:cSld>
  <p:clrMapOvr>
    <a:masterClrMapping/>
  </p:clrMapOvr>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Count Preparation is Different Depending on the Source</a:t>
            </a:r>
            <a:endParaRPr lang="en-US" dirty="0"/>
          </a:p>
        </p:txBody>
      </p:sp>
      <p:pic>
        <p:nvPicPr>
          <p:cNvPr id="4" name="Content Placeholder 3" descr="expression_vs_counts.pdf"/>
          <p:cNvPicPr>
            <a:picLocks noGrp="1" noChangeAspect="1"/>
          </p:cNvPicPr>
          <p:nvPr>
            <p:ph idx="1"/>
          </p:nvPr>
        </p:nvPicPr>
        <p:blipFill>
          <a:blip r:embed="rId2">
            <a:extLst>
              <a:ext uri="{28A0092B-C50C-407E-A947-70E740481C1C}">
                <a14:useLocalDpi xmlns:a14="http://schemas.microsoft.com/office/drawing/2010/main" val="0"/>
              </a:ext>
            </a:extLst>
          </a:blip>
          <a:srcRect l="-8633" r="-8633"/>
          <a:stretch>
            <a:fillRect/>
          </a:stretch>
        </p:blipFill>
        <p:spPr>
          <a:xfrm>
            <a:off x="445331" y="1533387"/>
            <a:ext cx="8229600" cy="4134096"/>
          </a:xfrm>
        </p:spPr>
      </p:pic>
      <p:sp>
        <p:nvSpPr>
          <p:cNvPr id="3" name="TextBox 2"/>
          <p:cNvSpPr txBox="1"/>
          <p:nvPr/>
        </p:nvSpPr>
        <p:spPr>
          <a:xfrm>
            <a:off x="8064984" y="4179825"/>
            <a:ext cx="1079016" cy="523220"/>
          </a:xfrm>
          <a:prstGeom prst="rect">
            <a:avLst/>
          </a:prstGeom>
          <a:noFill/>
        </p:spPr>
        <p:txBody>
          <a:bodyPr wrap="none" rtlCol="0">
            <a:spAutoFit/>
          </a:bodyPr>
          <a:lstStyle/>
          <a:p>
            <a:pPr algn="r"/>
            <a:r>
              <a:rPr lang="en-US" sz="1400" b="1" dirty="0" smtClean="0"/>
              <a:t>RSEM</a:t>
            </a:r>
          </a:p>
          <a:p>
            <a:pPr algn="r"/>
            <a:r>
              <a:rPr lang="en-US" sz="1400" b="1" dirty="0" smtClean="0"/>
              <a:t>KALLISTO</a:t>
            </a:r>
            <a:endParaRPr lang="en-US" sz="1400" b="1" dirty="0"/>
          </a:p>
        </p:txBody>
      </p:sp>
      <p:sp>
        <p:nvSpPr>
          <p:cNvPr id="5" name="TextBox 4"/>
          <p:cNvSpPr txBox="1"/>
          <p:nvPr/>
        </p:nvSpPr>
        <p:spPr>
          <a:xfrm>
            <a:off x="8574613" y="5299001"/>
            <a:ext cx="569387" cy="307777"/>
          </a:xfrm>
          <a:prstGeom prst="rect">
            <a:avLst/>
          </a:prstGeom>
          <a:noFill/>
        </p:spPr>
        <p:txBody>
          <a:bodyPr wrap="none" rtlCol="0">
            <a:spAutoFit/>
          </a:bodyPr>
          <a:lstStyle/>
          <a:p>
            <a:pPr algn="r"/>
            <a:r>
              <a:rPr lang="en-US" sz="1400" b="1" dirty="0" smtClean="0"/>
              <a:t>TPM</a:t>
            </a:r>
            <a:endParaRPr lang="en-US" sz="1400" b="1" dirty="0"/>
          </a:p>
        </p:txBody>
      </p:sp>
      <p:sp>
        <p:nvSpPr>
          <p:cNvPr id="6" name="TextBox 5"/>
          <p:cNvSpPr txBox="1"/>
          <p:nvPr/>
        </p:nvSpPr>
        <p:spPr>
          <a:xfrm>
            <a:off x="0" y="4179825"/>
            <a:ext cx="1079016" cy="523220"/>
          </a:xfrm>
          <a:prstGeom prst="rect">
            <a:avLst/>
          </a:prstGeom>
          <a:noFill/>
        </p:spPr>
        <p:txBody>
          <a:bodyPr wrap="none" rtlCol="0">
            <a:spAutoFit/>
          </a:bodyPr>
          <a:lstStyle/>
          <a:p>
            <a:r>
              <a:rPr lang="en-US" sz="1400" b="1" dirty="0" smtClean="0"/>
              <a:t>RSEM</a:t>
            </a:r>
          </a:p>
          <a:p>
            <a:r>
              <a:rPr lang="en-US" sz="1400" b="1" dirty="0" smtClean="0"/>
              <a:t>KALLISTO</a:t>
            </a:r>
            <a:endParaRPr lang="en-US" sz="1400" b="1" dirty="0"/>
          </a:p>
        </p:txBody>
      </p:sp>
      <p:sp>
        <p:nvSpPr>
          <p:cNvPr id="7" name="TextBox 6"/>
          <p:cNvSpPr txBox="1"/>
          <p:nvPr/>
        </p:nvSpPr>
        <p:spPr>
          <a:xfrm>
            <a:off x="5112198" y="5963748"/>
            <a:ext cx="2738325" cy="307777"/>
          </a:xfrm>
          <a:prstGeom prst="rect">
            <a:avLst/>
          </a:prstGeom>
          <a:noFill/>
        </p:spPr>
        <p:txBody>
          <a:bodyPr wrap="none" rtlCol="0">
            <a:spAutoFit/>
          </a:bodyPr>
          <a:lstStyle/>
          <a:p>
            <a:pPr algn="r"/>
            <a:r>
              <a:rPr lang="en-US" sz="1400" b="1" dirty="0" smtClean="0"/>
              <a:t>Correct for Sequencing Depth</a:t>
            </a:r>
          </a:p>
        </p:txBody>
      </p:sp>
      <p:sp>
        <p:nvSpPr>
          <p:cNvPr id="8" name="TextBox 7"/>
          <p:cNvSpPr txBox="1"/>
          <p:nvPr/>
        </p:nvSpPr>
        <p:spPr>
          <a:xfrm>
            <a:off x="5801705" y="6485549"/>
            <a:ext cx="1037551" cy="307777"/>
          </a:xfrm>
          <a:prstGeom prst="rect">
            <a:avLst/>
          </a:prstGeom>
          <a:noFill/>
        </p:spPr>
        <p:txBody>
          <a:bodyPr wrap="none" rtlCol="0">
            <a:spAutoFit/>
          </a:bodyPr>
          <a:lstStyle/>
          <a:p>
            <a:pPr algn="r"/>
            <a:r>
              <a:rPr lang="en-US" sz="1400" b="1" dirty="0" smtClean="0"/>
              <a:t>Log2() + 1</a:t>
            </a:r>
            <a:endParaRPr lang="en-US" sz="1400" b="1" dirty="0"/>
          </a:p>
        </p:txBody>
      </p:sp>
      <p:sp>
        <p:nvSpPr>
          <p:cNvPr id="9" name="TextBox 8"/>
          <p:cNvSpPr txBox="1"/>
          <p:nvPr/>
        </p:nvSpPr>
        <p:spPr>
          <a:xfrm>
            <a:off x="2034292" y="6485549"/>
            <a:ext cx="1037551" cy="307777"/>
          </a:xfrm>
          <a:prstGeom prst="rect">
            <a:avLst/>
          </a:prstGeom>
          <a:noFill/>
        </p:spPr>
        <p:txBody>
          <a:bodyPr wrap="none" rtlCol="0">
            <a:spAutoFit/>
          </a:bodyPr>
          <a:lstStyle/>
          <a:p>
            <a:pPr algn="r"/>
            <a:r>
              <a:rPr lang="en-US" sz="1400" b="1" dirty="0" smtClean="0"/>
              <a:t>Log2() + 1</a:t>
            </a:r>
            <a:endParaRPr lang="en-US" sz="1400" b="1" dirty="0"/>
          </a:p>
        </p:txBody>
      </p:sp>
      <p:sp>
        <p:nvSpPr>
          <p:cNvPr id="10" name="TextBox 9"/>
          <p:cNvSpPr txBox="1"/>
          <p:nvPr/>
        </p:nvSpPr>
        <p:spPr>
          <a:xfrm>
            <a:off x="1190650" y="5856026"/>
            <a:ext cx="2739590" cy="523220"/>
          </a:xfrm>
          <a:prstGeom prst="rect">
            <a:avLst/>
          </a:prstGeom>
          <a:noFill/>
        </p:spPr>
        <p:txBody>
          <a:bodyPr wrap="none" rtlCol="0">
            <a:spAutoFit/>
          </a:bodyPr>
          <a:lstStyle/>
          <a:p>
            <a:pPr algn="r"/>
            <a:r>
              <a:rPr lang="en-US" sz="1400" b="1" dirty="0" smtClean="0"/>
              <a:t>Correct for Sequencing Depth</a:t>
            </a:r>
          </a:p>
          <a:p>
            <a:pPr algn="r"/>
            <a:r>
              <a:rPr lang="en-US" sz="1400" b="1" dirty="0" smtClean="0"/>
              <a:t>X / Column Total * 1E5 or 1E6</a:t>
            </a:r>
            <a:endParaRPr lang="en-US" sz="1400" b="1" dirty="0"/>
          </a:p>
        </p:txBody>
      </p:sp>
      <p:sp>
        <p:nvSpPr>
          <p:cNvPr id="11" name="TextBox 10"/>
          <p:cNvSpPr txBox="1"/>
          <p:nvPr/>
        </p:nvSpPr>
        <p:spPr>
          <a:xfrm>
            <a:off x="8574613" y="5963748"/>
            <a:ext cx="569387" cy="307777"/>
          </a:xfrm>
          <a:prstGeom prst="rect">
            <a:avLst/>
          </a:prstGeom>
          <a:noFill/>
        </p:spPr>
        <p:txBody>
          <a:bodyPr wrap="none" rtlCol="0">
            <a:spAutoFit/>
          </a:bodyPr>
          <a:lstStyle/>
          <a:p>
            <a:pPr algn="r"/>
            <a:r>
              <a:rPr lang="en-US" sz="1400" b="1" dirty="0" smtClean="0"/>
              <a:t>TPM</a:t>
            </a:r>
            <a:endParaRPr lang="en-US" sz="1400" b="1" dirty="0"/>
          </a:p>
        </p:txBody>
      </p:sp>
      <p:sp>
        <p:nvSpPr>
          <p:cNvPr id="12" name="TextBox 11"/>
          <p:cNvSpPr txBox="1"/>
          <p:nvPr/>
        </p:nvSpPr>
        <p:spPr>
          <a:xfrm>
            <a:off x="0" y="5963748"/>
            <a:ext cx="748923" cy="307777"/>
          </a:xfrm>
          <a:prstGeom prst="rect">
            <a:avLst/>
          </a:prstGeom>
          <a:noFill/>
        </p:spPr>
        <p:txBody>
          <a:bodyPr wrap="none" rtlCol="0">
            <a:spAutoFit/>
          </a:bodyPr>
          <a:lstStyle/>
          <a:p>
            <a:pPr algn="r"/>
            <a:r>
              <a:rPr lang="en-US" sz="1400" b="1" dirty="0" smtClean="0"/>
              <a:t>Seurat</a:t>
            </a:r>
            <a:endParaRPr lang="en-US" sz="1400" b="1" dirty="0"/>
          </a:p>
        </p:txBody>
      </p:sp>
      <p:sp>
        <p:nvSpPr>
          <p:cNvPr id="13" name="TextBox 12"/>
          <p:cNvSpPr txBox="1"/>
          <p:nvPr/>
        </p:nvSpPr>
        <p:spPr>
          <a:xfrm>
            <a:off x="0" y="6485549"/>
            <a:ext cx="748923" cy="307777"/>
          </a:xfrm>
          <a:prstGeom prst="rect">
            <a:avLst/>
          </a:prstGeom>
          <a:noFill/>
        </p:spPr>
        <p:txBody>
          <a:bodyPr wrap="none" rtlCol="0">
            <a:spAutoFit/>
          </a:bodyPr>
          <a:lstStyle/>
          <a:p>
            <a:pPr algn="r"/>
            <a:r>
              <a:rPr lang="en-US" sz="1400" b="1" dirty="0" smtClean="0"/>
              <a:t>Seurat</a:t>
            </a:r>
            <a:endParaRPr lang="en-US" sz="1400" b="1" dirty="0"/>
          </a:p>
        </p:txBody>
      </p:sp>
      <p:sp>
        <p:nvSpPr>
          <p:cNvPr id="14" name="TextBox 13"/>
          <p:cNvSpPr txBox="1"/>
          <p:nvPr/>
        </p:nvSpPr>
        <p:spPr>
          <a:xfrm>
            <a:off x="8395077" y="6485549"/>
            <a:ext cx="748923" cy="307777"/>
          </a:xfrm>
          <a:prstGeom prst="rect">
            <a:avLst/>
          </a:prstGeom>
          <a:noFill/>
        </p:spPr>
        <p:txBody>
          <a:bodyPr wrap="none" rtlCol="0">
            <a:spAutoFit/>
          </a:bodyPr>
          <a:lstStyle/>
          <a:p>
            <a:pPr algn="r"/>
            <a:r>
              <a:rPr lang="en-US" sz="1400" b="1" dirty="0" smtClean="0"/>
              <a:t>Seurat</a:t>
            </a:r>
            <a:endParaRPr lang="en-US" sz="1400" b="1" dirty="0"/>
          </a:p>
        </p:txBody>
      </p:sp>
      <p:sp>
        <p:nvSpPr>
          <p:cNvPr id="15" name="TextBox 14"/>
          <p:cNvSpPr txBox="1"/>
          <p:nvPr/>
        </p:nvSpPr>
        <p:spPr>
          <a:xfrm>
            <a:off x="0" y="5299001"/>
            <a:ext cx="2818187" cy="307777"/>
          </a:xfrm>
          <a:prstGeom prst="rect">
            <a:avLst/>
          </a:prstGeom>
          <a:noFill/>
        </p:spPr>
        <p:txBody>
          <a:bodyPr wrap="none" rtlCol="0">
            <a:spAutoFit/>
          </a:bodyPr>
          <a:lstStyle/>
          <a:p>
            <a:pPr algn="r"/>
            <a:r>
              <a:rPr lang="en-US" sz="1400" b="1" dirty="0" smtClean="0"/>
              <a:t>No transcript length correction</a:t>
            </a:r>
            <a:endParaRPr lang="en-US" sz="1400" b="1" dirty="0"/>
          </a:p>
        </p:txBody>
      </p:sp>
      <p:cxnSp>
        <p:nvCxnSpPr>
          <p:cNvPr id="17" name="Straight Connector 16"/>
          <p:cNvCxnSpPr/>
          <p:nvPr/>
        </p:nvCxnSpPr>
        <p:spPr>
          <a:xfrm>
            <a:off x="0" y="3833190"/>
            <a:ext cx="9155759" cy="0"/>
          </a:xfrm>
          <a:prstGeom prst="line">
            <a:avLst/>
          </a:prstGeom>
          <a:ln>
            <a:solidFill>
              <a:srgbClr val="00609F"/>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0" y="5138355"/>
            <a:ext cx="9153144" cy="0"/>
          </a:xfrm>
          <a:prstGeom prst="line">
            <a:avLst/>
          </a:prstGeom>
          <a:ln>
            <a:solidFill>
              <a:srgbClr val="00609F"/>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0" y="5808574"/>
            <a:ext cx="9153144" cy="0"/>
          </a:xfrm>
          <a:prstGeom prst="line">
            <a:avLst/>
          </a:prstGeom>
          <a:ln>
            <a:solidFill>
              <a:srgbClr val="00609F"/>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0" y="6420005"/>
            <a:ext cx="9153144" cy="0"/>
          </a:xfrm>
          <a:prstGeom prst="line">
            <a:avLst/>
          </a:prstGeom>
          <a:ln>
            <a:solidFill>
              <a:srgbClr val="00609F"/>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35289239"/>
      </p:ext>
    </p:extLst>
  </p:cSld>
  <p:clrMapOvr>
    <a:masterClrMapping/>
  </p:clrMapOvr>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Prepping Counts For Seurat</a:t>
            </a:r>
            <a:endParaRPr lang="en-US" dirty="0"/>
          </a:p>
        </p:txBody>
      </p:sp>
      <p:sp>
        <p:nvSpPr>
          <p:cNvPr id="3" name="Content Placeholder 2"/>
          <p:cNvSpPr>
            <a:spLocks noGrp="1"/>
          </p:cNvSpPr>
          <p:nvPr>
            <p:ph idx="1"/>
          </p:nvPr>
        </p:nvSpPr>
        <p:spPr/>
        <p:txBody>
          <a:bodyPr/>
          <a:lstStyle/>
          <a:p>
            <a:pPr marL="0" indent="0">
              <a:buNone/>
            </a:pPr>
            <a:r>
              <a:rPr lang="en-US" dirty="0" smtClean="0"/>
              <a:t>3 prime-</a:t>
            </a:r>
            <a:endParaRPr lang="en-US" dirty="0"/>
          </a:p>
          <a:p>
            <a:r>
              <a:rPr lang="en-US" sz="2000" dirty="0" smtClean="0"/>
              <a:t>Expected by Seurat.</a:t>
            </a:r>
          </a:p>
          <a:p>
            <a:r>
              <a:rPr lang="en-US" sz="2000" dirty="0" smtClean="0"/>
              <a:t>Counts collapsed with UMIs.</a:t>
            </a:r>
          </a:p>
          <a:p>
            <a:r>
              <a:rPr lang="en-US" sz="2000" dirty="0" smtClean="0"/>
              <a:t>Log2 transform (in Seurat).</a:t>
            </a:r>
          </a:p>
          <a:p>
            <a:r>
              <a:rPr lang="en-US" sz="2000" dirty="0" smtClean="0"/>
              <a:t>Account </a:t>
            </a:r>
            <a:r>
              <a:rPr lang="en-US" sz="2000" dirty="0"/>
              <a:t>for sequencing </a:t>
            </a:r>
            <a:r>
              <a:rPr lang="en-US" sz="2000" dirty="0" smtClean="0"/>
              <a:t>depth (in Seurat).</a:t>
            </a:r>
          </a:p>
          <a:p>
            <a:pPr marL="0" indent="0">
              <a:buNone/>
            </a:pPr>
            <a:endParaRPr lang="en-US" dirty="0"/>
          </a:p>
          <a:p>
            <a:pPr marL="0" indent="0">
              <a:buNone/>
            </a:pPr>
            <a:r>
              <a:rPr lang="en-US" dirty="0" smtClean="0"/>
              <a:t>Full </a:t>
            </a:r>
            <a:r>
              <a:rPr lang="en-US" dirty="0"/>
              <a:t>T</a:t>
            </a:r>
            <a:r>
              <a:rPr lang="en-US" dirty="0" smtClean="0"/>
              <a:t>ranscript Sequencing-</a:t>
            </a:r>
          </a:p>
          <a:p>
            <a:r>
              <a:rPr lang="en-US" sz="2000" dirty="0" smtClean="0"/>
              <a:t>Can be used in Seurat.</a:t>
            </a:r>
          </a:p>
          <a:p>
            <a:r>
              <a:rPr lang="en-US" sz="2000" dirty="0" smtClean="0"/>
              <a:t>TPM +1 transformed counts.</a:t>
            </a:r>
          </a:p>
          <a:p>
            <a:r>
              <a:rPr lang="en-US" sz="2000" dirty="0" smtClean="0"/>
              <a:t>Log2 transform (in Seurat).</a:t>
            </a:r>
          </a:p>
          <a:p>
            <a:r>
              <a:rPr lang="en-US" sz="2000" dirty="0" smtClean="0"/>
              <a:t>Sequencing depth is already accounted.</a:t>
            </a:r>
          </a:p>
          <a:p>
            <a:pPr marL="0" indent="0">
              <a:buNone/>
            </a:pPr>
            <a:endParaRPr lang="en-US" dirty="0"/>
          </a:p>
        </p:txBody>
      </p:sp>
    </p:spTree>
    <p:extLst>
      <p:ext uri="{BB962C8B-B14F-4D97-AF65-F5344CB8AC3E}">
        <p14:creationId xmlns:p14="http://schemas.microsoft.com/office/powerpoint/2010/main" val="1560463189"/>
      </p:ext>
    </p:extLst>
  </p:cSld>
  <p:clrMapOvr>
    <a:masterClrMapping/>
  </p:clrMapOvr>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Sometimes Averages are Not Useful</a:t>
            </a:r>
            <a:endParaRPr lang="en-US" dirty="0"/>
          </a:p>
        </p:txBody>
      </p:sp>
      <p:sp>
        <p:nvSpPr>
          <p:cNvPr id="3" name="Content Placeholder 2"/>
          <p:cNvSpPr>
            <a:spLocks noGrp="1"/>
          </p:cNvSpPr>
          <p:nvPr>
            <p:ph idx="1"/>
          </p:nvPr>
        </p:nvSpPr>
        <p:spPr/>
        <p:txBody>
          <a:bodyPr/>
          <a:lstStyle/>
          <a:p>
            <a:pPr marL="0" indent="0">
              <a:buNone/>
            </a:pPr>
            <a:r>
              <a:rPr lang="en-US" b="1" dirty="0" smtClean="0">
                <a:solidFill>
                  <a:srgbClr val="1D63B3"/>
                </a:solidFill>
              </a:rPr>
              <a:t>Say </a:t>
            </a:r>
            <a:r>
              <a:rPr lang="en-US" b="1" dirty="0">
                <a:solidFill>
                  <a:srgbClr val="1D63B3"/>
                </a:solidFill>
              </a:rPr>
              <a:t>you were standing with one foot in the oven and one foot in an ice bucket. According to the percentage people, you should be perfectly comfortable. </a:t>
            </a:r>
            <a:r>
              <a:rPr lang="en-US" dirty="0"/>
              <a:t>–Bobby </a:t>
            </a:r>
            <a:r>
              <a:rPr lang="en-US" dirty="0" err="1"/>
              <a:t>Bragan</a:t>
            </a:r>
            <a:endParaRPr lang="en-US" dirty="0"/>
          </a:p>
        </p:txBody>
      </p:sp>
    </p:spTree>
    <p:extLst>
      <p:ext uri="{BB962C8B-B14F-4D97-AF65-F5344CB8AC3E}">
        <p14:creationId xmlns:p14="http://schemas.microsoft.com/office/powerpoint/2010/main" val="1525852595"/>
      </p:ext>
    </p:extLst>
  </p:cSld>
  <p:clrMapOvr>
    <a:masterClrMapping/>
  </p:clrMapOvr>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Filtering Genes: Averages are Less Useful</a:t>
            </a:r>
            <a:endParaRPr lang="en-US" sz="3200" dirty="0"/>
          </a:p>
        </p:txBody>
      </p:sp>
      <p:pic>
        <p:nvPicPr>
          <p:cNvPr id="4" name="Content Placeholder 3" descr="prob_ave_expression.png"/>
          <p:cNvPicPr>
            <a:picLocks noGrp="1" noChangeAspect="1"/>
          </p:cNvPicPr>
          <p:nvPr>
            <p:ph idx="1"/>
          </p:nvPr>
        </p:nvPicPr>
        <p:blipFill>
          <a:blip r:embed="rId2">
            <a:extLst>
              <a:ext uri="{28A0092B-C50C-407E-A947-70E740481C1C}">
                <a14:useLocalDpi xmlns:a14="http://schemas.microsoft.com/office/drawing/2010/main" val="0"/>
              </a:ext>
            </a:extLst>
          </a:blip>
          <a:srcRect l="-24690" r="-24690"/>
          <a:stretch>
            <a:fillRect/>
          </a:stretch>
        </p:blipFill>
        <p:spPr/>
      </p:pic>
    </p:spTree>
    <p:extLst>
      <p:ext uri="{BB962C8B-B14F-4D97-AF65-F5344CB8AC3E}">
        <p14:creationId xmlns:p14="http://schemas.microsoft.com/office/powerpoint/2010/main" val="3177119226"/>
      </p:ext>
    </p:extLst>
  </p:cSld>
  <p:clrMapOvr>
    <a:masterClrMapping/>
  </p:clrMapOvr>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Filtering Genes: Using Prevalence</a:t>
            </a:r>
            <a:endParaRPr lang="en-US" dirty="0"/>
          </a:p>
        </p:txBody>
      </p:sp>
      <p:pic>
        <p:nvPicPr>
          <p:cNvPr id="4" name="Content Placeholder 3" descr="prevalence.png"/>
          <p:cNvPicPr>
            <a:picLocks noGrp="1" noChangeAspect="1"/>
          </p:cNvPicPr>
          <p:nvPr>
            <p:ph idx="1"/>
          </p:nvPr>
        </p:nvPicPr>
        <p:blipFill>
          <a:blip r:embed="rId2">
            <a:extLst>
              <a:ext uri="{28A0092B-C50C-407E-A947-70E740481C1C}">
                <a14:useLocalDpi xmlns:a14="http://schemas.microsoft.com/office/drawing/2010/main" val="0"/>
              </a:ext>
            </a:extLst>
          </a:blip>
          <a:srcRect t="-7218" b="-7218"/>
          <a:stretch>
            <a:fillRect/>
          </a:stretch>
        </p:blipFill>
        <p:spPr/>
      </p:pic>
    </p:spTree>
    <p:extLst>
      <p:ext uri="{BB962C8B-B14F-4D97-AF65-F5344CB8AC3E}">
        <p14:creationId xmlns:p14="http://schemas.microsoft.com/office/powerpoint/2010/main" val="3106177455"/>
      </p:ext>
    </p:extLst>
  </p:cSld>
  <p:clrMapOvr>
    <a:masterClrMapping/>
  </p:clrMapOvr>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Filtering Genes: Using Prevalence</a:t>
            </a:r>
            <a:endParaRPr lang="en-US" dirty="0"/>
          </a:p>
        </p:txBody>
      </p:sp>
      <p:pic>
        <p:nvPicPr>
          <p:cNvPr id="4" name="Content Placeholder 3" descr="prob_ave_expression2.png"/>
          <p:cNvPicPr>
            <a:picLocks noGrp="1" noChangeAspect="1"/>
          </p:cNvPicPr>
          <p:nvPr>
            <p:ph idx="1"/>
          </p:nvPr>
        </p:nvPicPr>
        <p:blipFill>
          <a:blip r:embed="rId2">
            <a:extLst>
              <a:ext uri="{28A0092B-C50C-407E-A947-70E740481C1C}">
                <a14:useLocalDpi xmlns:a14="http://schemas.microsoft.com/office/drawing/2010/main" val="0"/>
              </a:ext>
            </a:extLst>
          </a:blip>
          <a:srcRect l="-8040" r="-8040"/>
          <a:stretch>
            <a:fillRect/>
          </a:stretch>
        </p:blipFill>
        <p:spPr/>
      </p:pic>
    </p:spTree>
    <p:extLst>
      <p:ext uri="{BB962C8B-B14F-4D97-AF65-F5344CB8AC3E}">
        <p14:creationId xmlns:p14="http://schemas.microsoft.com/office/powerpoint/2010/main" val="1616493074"/>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 Will Attempt to Cover</a:t>
            </a:r>
            <a:endParaRPr lang="en-US" dirty="0"/>
          </a:p>
        </p:txBody>
      </p:sp>
      <p:sp>
        <p:nvSpPr>
          <p:cNvPr id="3" name="Content Placeholder 2"/>
          <p:cNvSpPr>
            <a:spLocks noGrp="1"/>
          </p:cNvSpPr>
          <p:nvPr>
            <p:ph idx="1"/>
          </p:nvPr>
        </p:nvSpPr>
        <p:spPr/>
        <p:txBody>
          <a:bodyPr/>
          <a:lstStyle/>
          <a:p>
            <a:r>
              <a:rPr lang="en-US" sz="2200" dirty="0" smtClean="0"/>
              <a:t>Describe </a:t>
            </a:r>
            <a:r>
              <a:rPr lang="en-US" sz="2200" dirty="0" err="1" smtClean="0"/>
              <a:t>scRNA-Seq</a:t>
            </a:r>
            <a:r>
              <a:rPr lang="en-US" sz="2200" dirty="0" smtClean="0"/>
              <a:t> assays.</a:t>
            </a:r>
          </a:p>
          <a:p>
            <a:r>
              <a:rPr lang="en-US" sz="2200" dirty="0" smtClean="0"/>
              <a:t>Comparing assays.</a:t>
            </a:r>
          </a:p>
          <a:p>
            <a:r>
              <a:rPr lang="en-US" sz="2200" dirty="0" smtClean="0"/>
              <a:t>Sequence pipelines.</a:t>
            </a:r>
          </a:p>
          <a:p>
            <a:r>
              <a:rPr lang="en-US" sz="2200" dirty="0" smtClean="0"/>
              <a:t>How do measured counts behave?</a:t>
            </a:r>
          </a:p>
          <a:p>
            <a:r>
              <a:rPr lang="en-US" sz="2200" dirty="0" smtClean="0"/>
              <a:t>Concerns over study design.</a:t>
            </a:r>
          </a:p>
          <a:p>
            <a:r>
              <a:rPr lang="en-US" sz="2200" dirty="0" smtClean="0"/>
              <a:t>Initial data exploration.</a:t>
            </a:r>
          </a:p>
          <a:p>
            <a:r>
              <a:rPr lang="en-US" sz="2200" dirty="0" smtClean="0"/>
              <a:t>Gene and </a:t>
            </a:r>
            <a:r>
              <a:rPr lang="en-US" sz="2200" dirty="0"/>
              <a:t>c</a:t>
            </a:r>
            <a:r>
              <a:rPr lang="en-US" sz="2200" dirty="0" smtClean="0"/>
              <a:t>ell filtering.</a:t>
            </a:r>
          </a:p>
          <a:p>
            <a:r>
              <a:rPr lang="en-US" sz="2200" dirty="0" smtClean="0"/>
              <a:t>Plotting genes.</a:t>
            </a:r>
          </a:p>
          <a:p>
            <a:r>
              <a:rPr lang="en-US" sz="2200" dirty="0" smtClean="0"/>
              <a:t>Dimensional Reduction and plotting cells.</a:t>
            </a:r>
          </a:p>
          <a:p>
            <a:r>
              <a:rPr lang="en-US" sz="2200" dirty="0" smtClean="0"/>
              <a:t>Differential expression.</a:t>
            </a:r>
          </a:p>
          <a:p>
            <a:r>
              <a:rPr lang="en-US" sz="2200" dirty="0" smtClean="0"/>
              <a:t>Communicating your study.</a:t>
            </a:r>
          </a:p>
          <a:p>
            <a:endParaRPr lang="en-US" dirty="0" smtClean="0"/>
          </a:p>
          <a:p>
            <a:endParaRPr lang="en-US" dirty="0" smtClean="0"/>
          </a:p>
          <a:p>
            <a:endParaRPr lang="en-US" dirty="0" smtClean="0"/>
          </a:p>
          <a:p>
            <a:endParaRPr lang="en-US" dirty="0" smtClean="0"/>
          </a:p>
          <a:p>
            <a:endParaRPr lang="en-US" dirty="0" smtClean="0"/>
          </a:p>
        </p:txBody>
      </p:sp>
    </p:spTree>
    <p:extLst>
      <p:ext uri="{BB962C8B-B14F-4D97-AF65-F5344CB8AC3E}">
        <p14:creationId xmlns:p14="http://schemas.microsoft.com/office/powerpoint/2010/main" val="4085401635"/>
      </p:ext>
    </p:extLst>
  </p:cSld>
  <p:clrMapOvr>
    <a:masterClrMapping/>
  </p:clrMapOvr>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Filtering Using Metadata</a:t>
            </a:r>
            <a:endParaRPr lang="en-US" dirty="0"/>
          </a:p>
        </p:txBody>
      </p:sp>
      <p:pic>
        <p:nvPicPr>
          <p:cNvPr id="4" name="Content Placeholder 3" descr="puppies.jpg"/>
          <p:cNvPicPr>
            <a:picLocks noGrp="1" noChangeAspect="1"/>
          </p:cNvPicPr>
          <p:nvPr>
            <p:ph idx="1"/>
          </p:nvPr>
        </p:nvPicPr>
        <p:blipFill rotWithShape="1">
          <a:blip r:embed="rId2">
            <a:extLst>
              <a:ext uri="{28A0092B-C50C-407E-A947-70E740481C1C}">
                <a14:useLocalDpi xmlns:a14="http://schemas.microsoft.com/office/drawing/2010/main" val="0"/>
              </a:ext>
            </a:extLst>
          </a:blip>
          <a:srcRect l="1" r="-238"/>
          <a:stretch/>
        </p:blipFill>
        <p:spPr>
          <a:xfrm>
            <a:off x="1610967" y="1756788"/>
            <a:ext cx="5891199" cy="4581891"/>
          </a:xfrm>
          <a:ln>
            <a:solidFill>
              <a:srgbClr val="00609F"/>
            </a:solidFill>
          </a:ln>
        </p:spPr>
      </p:pic>
    </p:spTree>
    <p:extLst>
      <p:ext uri="{BB962C8B-B14F-4D97-AF65-F5344CB8AC3E}">
        <p14:creationId xmlns:p14="http://schemas.microsoft.com/office/powerpoint/2010/main" val="3583599638"/>
      </p:ext>
    </p:extLst>
  </p:cSld>
  <p:clrMapOvr>
    <a:masterClrMapping/>
  </p:clrMapOvr>
  <p:timing>
    <p:tnLst>
      <p:par>
        <p:cTn xmlns:p14="http://schemas.microsoft.com/office/powerpoint/2010/mai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Metadata?</a:t>
            </a:r>
            <a:endParaRPr lang="en-US" dirty="0"/>
          </a:p>
        </p:txBody>
      </p:sp>
      <p:sp>
        <p:nvSpPr>
          <p:cNvPr id="3" name="Content Placeholder 2"/>
          <p:cNvSpPr>
            <a:spLocks noGrp="1"/>
          </p:cNvSpPr>
          <p:nvPr>
            <p:ph idx="1"/>
          </p:nvPr>
        </p:nvSpPr>
        <p:spPr/>
        <p:txBody>
          <a:bodyPr/>
          <a:lstStyle/>
          <a:p>
            <a:pPr marL="0" indent="0">
              <a:buNone/>
            </a:pPr>
            <a:r>
              <a:rPr lang="en-US" dirty="0"/>
              <a:t>Other information that describes your measurements</a:t>
            </a:r>
            <a:r>
              <a:rPr lang="en-US" dirty="0" smtClean="0"/>
              <a:t>.</a:t>
            </a:r>
            <a:endParaRPr lang="en-US" dirty="0"/>
          </a:p>
          <a:p>
            <a:pPr lvl="1"/>
            <a:r>
              <a:rPr lang="en-US" dirty="0"/>
              <a:t>Patient information.</a:t>
            </a:r>
          </a:p>
          <a:p>
            <a:pPr lvl="2"/>
            <a:r>
              <a:rPr lang="en-US" dirty="0"/>
              <a:t>Life style (smoking), Patient Biology (age), Comorbidity</a:t>
            </a:r>
          </a:p>
          <a:p>
            <a:pPr lvl="1"/>
            <a:r>
              <a:rPr lang="en-US" dirty="0"/>
              <a:t>Study information.</a:t>
            </a:r>
          </a:p>
          <a:p>
            <a:pPr lvl="2"/>
            <a:r>
              <a:rPr lang="en-US" dirty="0"/>
              <a:t>Treatment, Cage, Sequencing Site, Sequencing Date</a:t>
            </a:r>
          </a:p>
          <a:p>
            <a:pPr lvl="1"/>
            <a:r>
              <a:rPr lang="en-US" dirty="0"/>
              <a:t>Sequence QC on cells.</a:t>
            </a:r>
          </a:p>
          <a:p>
            <a:pPr lvl="2"/>
            <a:r>
              <a:rPr lang="en-US" dirty="0"/>
              <a:t>Useful in filtering.</a:t>
            </a:r>
          </a:p>
        </p:txBody>
      </p:sp>
    </p:spTree>
    <p:extLst>
      <p:ext uri="{BB962C8B-B14F-4D97-AF65-F5344CB8AC3E}">
        <p14:creationId xmlns:p14="http://schemas.microsoft.com/office/powerpoint/2010/main" val="2427980208"/>
      </p:ext>
    </p:extLst>
  </p:cSld>
  <p:clrMapOvr>
    <a:masterClrMapping/>
  </p:clrMapOvr>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Filtering Cells: Removing Outlier Cells</a:t>
            </a:r>
            <a:endParaRPr lang="en-US" dirty="0"/>
          </a:p>
        </p:txBody>
      </p:sp>
      <p:sp>
        <p:nvSpPr>
          <p:cNvPr id="3" name="Content Placeholder 2"/>
          <p:cNvSpPr>
            <a:spLocks noGrp="1"/>
          </p:cNvSpPr>
          <p:nvPr>
            <p:ph idx="1"/>
          </p:nvPr>
        </p:nvSpPr>
        <p:spPr/>
        <p:txBody>
          <a:bodyPr/>
          <a:lstStyle/>
          <a:p>
            <a:r>
              <a:rPr lang="en-US" dirty="0" smtClean="0"/>
              <a:t>Bulk RNA-</a:t>
            </a:r>
            <a:r>
              <a:rPr lang="en-US" dirty="0" err="1" smtClean="0"/>
              <a:t>Seq</a:t>
            </a:r>
            <a:r>
              <a:rPr lang="en-US" dirty="0" smtClean="0"/>
              <a:t> studies often do not remove outliers cells</a:t>
            </a:r>
          </a:p>
          <a:p>
            <a:pPr lvl="1"/>
            <a:r>
              <a:rPr lang="en-US" dirty="0" err="1" smtClean="0"/>
              <a:t>scRNA-Seq</a:t>
            </a:r>
            <a:r>
              <a:rPr lang="en-US" dirty="0" smtClean="0"/>
              <a:t> often removes “failed libraries”.</a:t>
            </a:r>
          </a:p>
          <a:p>
            <a:r>
              <a:rPr lang="en-US" dirty="0" smtClean="0"/>
              <a:t>Outlier </a:t>
            </a:r>
            <a:r>
              <a:rPr lang="en-US" dirty="0"/>
              <a:t>cells are not just measured by complexity</a:t>
            </a:r>
          </a:p>
          <a:p>
            <a:pPr lvl="2"/>
            <a:r>
              <a:rPr lang="en-US" dirty="0" smtClean="0"/>
              <a:t>Percent </a:t>
            </a:r>
            <a:r>
              <a:rPr lang="en-US" dirty="0"/>
              <a:t>Reads Mapping</a:t>
            </a:r>
          </a:p>
          <a:p>
            <a:pPr lvl="2"/>
            <a:r>
              <a:rPr lang="en-US" dirty="0"/>
              <a:t>Percent Mitochondrial Reads</a:t>
            </a:r>
          </a:p>
          <a:p>
            <a:pPr lvl="2"/>
            <a:r>
              <a:rPr lang="en-US" dirty="0"/>
              <a:t>Presence of marker genes</a:t>
            </a:r>
          </a:p>
          <a:p>
            <a:pPr lvl="2"/>
            <a:r>
              <a:rPr lang="en-US" dirty="0" err="1"/>
              <a:t>Intergenic</a:t>
            </a:r>
            <a:r>
              <a:rPr lang="en-US" dirty="0"/>
              <a:t>/ </a:t>
            </a:r>
            <a:r>
              <a:rPr lang="en-US" dirty="0" err="1"/>
              <a:t>exonic</a:t>
            </a:r>
            <a:r>
              <a:rPr lang="en-US" dirty="0"/>
              <a:t> rate</a:t>
            </a:r>
          </a:p>
          <a:p>
            <a:pPr lvl="2"/>
            <a:r>
              <a:rPr lang="en-US" dirty="0"/>
              <a:t>5' or 3' bias</a:t>
            </a:r>
          </a:p>
          <a:p>
            <a:pPr lvl="2"/>
            <a:r>
              <a:rPr lang="en-US" dirty="0"/>
              <a:t>other metadata …</a:t>
            </a:r>
          </a:p>
          <a:p>
            <a:r>
              <a:rPr lang="en-US" dirty="0"/>
              <a:t>Useful Tools</a:t>
            </a:r>
          </a:p>
          <a:p>
            <a:pPr lvl="1"/>
            <a:r>
              <a:rPr lang="en-US" dirty="0"/>
              <a:t>Picard Tools and </a:t>
            </a:r>
            <a:r>
              <a:rPr lang="en-US" dirty="0" err="1" smtClean="0"/>
              <a:t>RNASeQC</a:t>
            </a:r>
            <a:endParaRPr lang="en-US" dirty="0" smtClean="0"/>
          </a:p>
        </p:txBody>
      </p:sp>
    </p:spTree>
    <p:extLst>
      <p:ext uri="{BB962C8B-B14F-4D97-AF65-F5344CB8AC3E}">
        <p14:creationId xmlns:p14="http://schemas.microsoft.com/office/powerpoint/2010/main" val="1595724906"/>
      </p:ext>
    </p:extLst>
  </p:cSld>
  <p:clrMapOvr>
    <a:masterClrMapping/>
  </p:clrMapOvr>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Seurat: Filtering on Metadata</a:t>
            </a:r>
            <a:endParaRPr lang="en-US" dirty="0"/>
          </a:p>
        </p:txBody>
      </p:sp>
      <p:sp>
        <p:nvSpPr>
          <p:cNvPr id="3" name="Content Placeholder 2"/>
          <p:cNvSpPr>
            <a:spLocks noGrp="1"/>
          </p:cNvSpPr>
          <p:nvPr>
            <p:ph idx="1"/>
          </p:nvPr>
        </p:nvSpPr>
        <p:spPr/>
        <p:txBody>
          <a:bodyPr/>
          <a:lstStyle/>
          <a:p>
            <a:r>
              <a:rPr lang="en-US" dirty="0" smtClean="0"/>
              <a:t>R Exercise</a:t>
            </a:r>
            <a:endParaRPr lang="en-US" dirty="0"/>
          </a:p>
        </p:txBody>
      </p:sp>
    </p:spTree>
    <p:extLst>
      <p:ext uri="{BB962C8B-B14F-4D97-AF65-F5344CB8AC3E}">
        <p14:creationId xmlns:p14="http://schemas.microsoft.com/office/powerpoint/2010/main" val="1796480216"/>
      </p:ext>
    </p:extLst>
  </p:cSld>
  <p:clrMapOvr>
    <a:masterClrMapping/>
  </p:clrMapOvr>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Section: Plot Genes</a:t>
            </a:r>
            <a:endParaRPr lang="en-US" dirty="0"/>
          </a:p>
        </p:txBody>
      </p:sp>
      <p:pic>
        <p:nvPicPr>
          <p:cNvPr id="4" name="Content Placeholder 3" descr="tea.jpg"/>
          <p:cNvPicPr>
            <a:picLocks noGrp="1" noChangeAspect="1"/>
          </p:cNvPicPr>
          <p:nvPr>
            <p:ph idx="1"/>
          </p:nvPr>
        </p:nvPicPr>
        <p:blipFill rotWithShape="1">
          <a:blip r:embed="rId2">
            <a:extLst>
              <a:ext uri="{28A0092B-C50C-407E-A947-70E740481C1C}">
                <a14:useLocalDpi xmlns:a14="http://schemas.microsoft.com/office/drawing/2010/main" val="0"/>
              </a:ext>
            </a:extLst>
          </a:blip>
          <a:srcRect l="459" r="-170"/>
          <a:stretch/>
        </p:blipFill>
        <p:spPr>
          <a:xfrm>
            <a:off x="1528655" y="1776413"/>
            <a:ext cx="6102860" cy="4583112"/>
          </a:xfrm>
          <a:ln>
            <a:solidFill>
              <a:srgbClr val="00609F"/>
            </a:solidFill>
          </a:ln>
        </p:spPr>
      </p:pic>
    </p:spTree>
    <p:extLst>
      <p:ext uri="{BB962C8B-B14F-4D97-AF65-F5344CB8AC3E}">
        <p14:creationId xmlns:p14="http://schemas.microsoft.com/office/powerpoint/2010/main" val="4278849372"/>
      </p:ext>
    </p:extLst>
  </p:cSld>
  <p:clrMapOvr>
    <a:masterClrMapping/>
  </p:clrMapOvr>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Seurat: Viewing Specific Genes</a:t>
            </a:r>
            <a:endParaRPr lang="en-US" dirty="0"/>
          </a:p>
        </p:txBody>
      </p:sp>
      <p:sp>
        <p:nvSpPr>
          <p:cNvPr id="3" name="Content Placeholder 2"/>
          <p:cNvSpPr>
            <a:spLocks noGrp="1"/>
          </p:cNvSpPr>
          <p:nvPr>
            <p:ph idx="1"/>
          </p:nvPr>
        </p:nvSpPr>
        <p:spPr/>
        <p:txBody>
          <a:bodyPr/>
          <a:lstStyle/>
          <a:p>
            <a:r>
              <a:rPr lang="en-US" dirty="0" smtClean="0"/>
              <a:t>R Exercise</a:t>
            </a:r>
            <a:endParaRPr lang="en-US" dirty="0"/>
          </a:p>
        </p:txBody>
      </p:sp>
    </p:spTree>
    <p:extLst>
      <p:ext uri="{BB962C8B-B14F-4D97-AF65-F5344CB8AC3E}">
        <p14:creationId xmlns:p14="http://schemas.microsoft.com/office/powerpoint/2010/main" val="1586304961"/>
      </p:ext>
    </p:extLst>
  </p:cSld>
  <p:clrMapOvr>
    <a:masterClrMapping/>
  </p:clrMapOvr>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Section: Working with Batch Affects</a:t>
            </a:r>
            <a:endParaRPr lang="en-US" dirty="0"/>
          </a:p>
        </p:txBody>
      </p:sp>
      <p:pic>
        <p:nvPicPr>
          <p:cNvPr id="4" name="Content Placeholder 3" descr="fall.jpg"/>
          <p:cNvPicPr>
            <a:picLocks noGrp="1" noChangeAspect="1"/>
          </p:cNvPicPr>
          <p:nvPr>
            <p:ph idx="1"/>
          </p:nvPr>
        </p:nvPicPr>
        <p:blipFill>
          <a:blip r:embed="rId2">
            <a:extLst>
              <a:ext uri="{28A0092B-C50C-407E-A947-70E740481C1C}">
                <a14:useLocalDpi xmlns:a14="http://schemas.microsoft.com/office/drawing/2010/main" val="0"/>
              </a:ext>
            </a:extLst>
          </a:blip>
          <a:srcRect t="12886" b="12886"/>
          <a:stretch>
            <a:fillRect/>
          </a:stretch>
        </p:blipFill>
        <p:spPr>
          <a:ln>
            <a:solidFill>
              <a:srgbClr val="00609F"/>
            </a:solidFill>
          </a:ln>
        </p:spPr>
      </p:pic>
    </p:spTree>
    <p:extLst>
      <p:ext uri="{BB962C8B-B14F-4D97-AF65-F5344CB8AC3E}">
        <p14:creationId xmlns:p14="http://schemas.microsoft.com/office/powerpoint/2010/main" val="2782592519"/>
      </p:ext>
    </p:extLst>
  </p:cSld>
  <p:clrMapOvr>
    <a:masterClrMapping/>
  </p:clrMapOvr>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Normalization and Batch Affect Correction</a:t>
            </a:r>
          </a:p>
        </p:txBody>
      </p:sp>
      <p:sp>
        <p:nvSpPr>
          <p:cNvPr id="3" name="Content Placeholder 2"/>
          <p:cNvSpPr>
            <a:spLocks noGrp="1"/>
          </p:cNvSpPr>
          <p:nvPr>
            <p:ph idx="1"/>
          </p:nvPr>
        </p:nvSpPr>
        <p:spPr/>
        <p:txBody>
          <a:bodyPr/>
          <a:lstStyle/>
          <a:p>
            <a:r>
              <a:rPr lang="en-US" dirty="0"/>
              <a:t>The nature of </a:t>
            </a:r>
            <a:r>
              <a:rPr lang="en-US" dirty="0" err="1"/>
              <a:t>scRNA-Seq</a:t>
            </a:r>
            <a:r>
              <a:rPr lang="en-US" dirty="0"/>
              <a:t> assays can make them prone to confounding with batch affects.</a:t>
            </a:r>
          </a:p>
          <a:p>
            <a:pPr lvl="1"/>
            <a:r>
              <a:rPr lang="en-US" dirty="0"/>
              <a:t>Normalization and batch affect correction can help.</a:t>
            </a:r>
          </a:p>
          <a:p>
            <a:r>
              <a:rPr lang="en-US" dirty="0"/>
              <a:t>Some are moving away from relying on a specific method.</a:t>
            </a:r>
          </a:p>
          <a:p>
            <a:pPr lvl="1"/>
            <a:r>
              <a:rPr lang="en-US" dirty="0"/>
              <a:t>Exploring the idea of combining or selecting from a collection of normalization or correction methods best for a specific study.</a:t>
            </a:r>
          </a:p>
          <a:p>
            <a:r>
              <a:rPr lang="en-US" dirty="0"/>
              <a:t>Some believe UMI based analysis need not be normalized between samples given the absolute count of the molecules are being reported.</a:t>
            </a:r>
          </a:p>
          <a:p>
            <a:pPr lvl="1"/>
            <a:r>
              <a:rPr lang="en-US" dirty="0"/>
              <a:t>Be careful not to remove biological signal with good experimental design (avoiding confounding by design).</a:t>
            </a:r>
          </a:p>
        </p:txBody>
      </p:sp>
    </p:spTree>
    <p:extLst>
      <p:ext uri="{BB962C8B-B14F-4D97-AF65-F5344CB8AC3E}">
        <p14:creationId xmlns:p14="http://schemas.microsoft.com/office/powerpoint/2010/main" val="38598604"/>
      </p:ext>
    </p:extLst>
  </p:cSld>
  <p:clrMapOvr>
    <a:masterClrMapping/>
  </p:clrMapOvr>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Seurat and Batch Affect </a:t>
            </a:r>
            <a:r>
              <a:rPr lang="en-US" dirty="0" smtClean="0"/>
              <a:t>Correction</a:t>
            </a:r>
            <a:endParaRPr lang="en-US" dirty="0"/>
          </a:p>
        </p:txBody>
      </p:sp>
      <p:sp>
        <p:nvSpPr>
          <p:cNvPr id="3" name="Content Placeholder 2"/>
          <p:cNvSpPr>
            <a:spLocks noGrp="1"/>
          </p:cNvSpPr>
          <p:nvPr>
            <p:ph idx="1"/>
          </p:nvPr>
        </p:nvSpPr>
        <p:spPr/>
        <p:txBody>
          <a:bodyPr/>
          <a:lstStyle/>
          <a:p>
            <a:r>
              <a:rPr lang="en-US" dirty="0"/>
              <a:t>Using linear models one can regress covariates.</a:t>
            </a:r>
          </a:p>
          <a:p>
            <a:pPr lvl="1"/>
            <a:r>
              <a:rPr lang="en-US" dirty="0" err="1"/>
              <a:t>scale.data</a:t>
            </a:r>
            <a:r>
              <a:rPr lang="en-US" dirty="0"/>
              <a:t> hold the residuals after regressing (z-scored)</a:t>
            </a:r>
          </a:p>
          <a:p>
            <a:r>
              <a:rPr lang="en-US" dirty="0"/>
              <a:t>Dimensionality reduction and clustering.</a:t>
            </a:r>
          </a:p>
          <a:p>
            <a:r>
              <a:rPr lang="en-US" dirty="0"/>
              <a:t>We use metadata we have.</a:t>
            </a:r>
          </a:p>
          <a:p>
            <a:pPr lvl="1"/>
            <a:r>
              <a:rPr lang="en-US" dirty="0"/>
              <a:t>One could imagine creating a metadata for cell cycle.</a:t>
            </a:r>
          </a:p>
        </p:txBody>
      </p:sp>
    </p:spTree>
    <p:extLst>
      <p:ext uri="{BB962C8B-B14F-4D97-AF65-F5344CB8AC3E}">
        <p14:creationId xmlns:p14="http://schemas.microsoft.com/office/powerpoint/2010/main" val="1764964388"/>
      </p:ext>
    </p:extLst>
  </p:cSld>
  <p:clrMapOvr>
    <a:masterClrMapping/>
  </p:clrMapOvr>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Seurat and Batch Affect Correction</a:t>
            </a:r>
            <a:endParaRPr lang="en-US" dirty="0"/>
          </a:p>
        </p:txBody>
      </p:sp>
      <p:sp>
        <p:nvSpPr>
          <p:cNvPr id="3" name="Content Placeholder 2"/>
          <p:cNvSpPr>
            <a:spLocks noGrp="1"/>
          </p:cNvSpPr>
          <p:nvPr>
            <p:ph idx="1"/>
          </p:nvPr>
        </p:nvSpPr>
        <p:spPr/>
        <p:txBody>
          <a:bodyPr/>
          <a:lstStyle/>
          <a:p>
            <a:r>
              <a:rPr lang="en-US" dirty="0" smtClean="0"/>
              <a:t>R exercise</a:t>
            </a:r>
            <a:endParaRPr lang="en-US" dirty="0"/>
          </a:p>
        </p:txBody>
      </p:sp>
    </p:spTree>
    <p:extLst>
      <p:ext uri="{BB962C8B-B14F-4D97-AF65-F5344CB8AC3E}">
        <p14:creationId xmlns:p14="http://schemas.microsoft.com/office/powerpoint/2010/main" val="2320829754"/>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Section: </a:t>
            </a:r>
            <a:r>
              <a:rPr lang="en-US" dirty="0" err="1" smtClean="0"/>
              <a:t>scRNA-Seq</a:t>
            </a:r>
            <a:r>
              <a:rPr lang="en-US" dirty="0" smtClean="0"/>
              <a:t> Assays</a:t>
            </a:r>
            <a:endParaRPr lang="en-US" dirty="0"/>
          </a:p>
        </p:txBody>
      </p:sp>
      <p:sp>
        <p:nvSpPr>
          <p:cNvPr id="3" name="Content Placeholder 2"/>
          <p:cNvSpPr>
            <a:spLocks noGrp="1"/>
          </p:cNvSpPr>
          <p:nvPr>
            <p:ph idx="1"/>
          </p:nvPr>
        </p:nvSpPr>
        <p:spPr/>
        <p:txBody>
          <a:bodyPr/>
          <a:lstStyle/>
          <a:p>
            <a:r>
              <a:rPr lang="en-US" dirty="0" smtClean="0"/>
              <a:t>There are many </a:t>
            </a:r>
            <a:r>
              <a:rPr lang="en-US" dirty="0" err="1" smtClean="0"/>
              <a:t>scRNA-Seq</a:t>
            </a:r>
            <a:r>
              <a:rPr lang="en-US" dirty="0" smtClean="0"/>
              <a:t> Assays, each differs:</a:t>
            </a:r>
          </a:p>
          <a:p>
            <a:pPr lvl="1"/>
            <a:r>
              <a:rPr lang="en-US" dirty="0" smtClean="0"/>
              <a:t>Some commercialized</a:t>
            </a:r>
          </a:p>
          <a:p>
            <a:pPr lvl="1"/>
            <a:r>
              <a:rPr lang="en-US" dirty="0" smtClean="0"/>
              <a:t>Full </a:t>
            </a:r>
            <a:r>
              <a:rPr lang="en-US" dirty="0" err="1" smtClean="0"/>
              <a:t>transcriptome</a:t>
            </a:r>
            <a:r>
              <a:rPr lang="en-US" dirty="0" smtClean="0"/>
              <a:t> </a:t>
            </a:r>
            <a:r>
              <a:rPr lang="en-US" dirty="0" err="1" smtClean="0"/>
              <a:t>vs</a:t>
            </a:r>
            <a:r>
              <a:rPr lang="en-US" dirty="0" smtClean="0"/>
              <a:t> 3’</a:t>
            </a:r>
          </a:p>
          <a:p>
            <a:pPr lvl="1"/>
            <a:r>
              <a:rPr lang="en-US" dirty="0" smtClean="0"/>
              <a:t>Less or more automated</a:t>
            </a:r>
          </a:p>
          <a:p>
            <a:pPr lvl="1"/>
            <a:r>
              <a:rPr lang="en-US" dirty="0" smtClean="0"/>
              <a:t>Different levels of throughput</a:t>
            </a:r>
          </a:p>
          <a:p>
            <a:pPr lvl="1"/>
            <a:r>
              <a:rPr lang="en-US" dirty="0" smtClean="0"/>
              <a:t>Differences in cost</a:t>
            </a:r>
          </a:p>
          <a:p>
            <a:pPr lvl="1"/>
            <a:endParaRPr lang="en-US" dirty="0"/>
          </a:p>
        </p:txBody>
      </p:sp>
    </p:spTree>
    <p:extLst>
      <p:ext uri="{BB962C8B-B14F-4D97-AF65-F5344CB8AC3E}">
        <p14:creationId xmlns:p14="http://schemas.microsoft.com/office/powerpoint/2010/main" val="276114719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7703464" cy="1097280"/>
          </a:xfrm>
        </p:spPr>
        <p:txBody>
          <a:bodyPr/>
          <a:lstStyle/>
          <a:p>
            <a:r>
              <a:rPr lang="en-US" sz="3000" dirty="0" smtClean="0"/>
              <a:t>Section: Dimensionality Reduction and</a:t>
            </a:r>
            <a:br>
              <a:rPr lang="en-US" sz="3000" dirty="0" smtClean="0"/>
            </a:br>
            <a:r>
              <a:rPr lang="en-US" sz="3000" dirty="0" smtClean="0"/>
              <a:t>Plotting Samples</a:t>
            </a:r>
            <a:endParaRPr lang="en-US" sz="3000" dirty="0"/>
          </a:p>
        </p:txBody>
      </p:sp>
      <p:pic>
        <p:nvPicPr>
          <p:cNvPr id="4" name="Content Placeholder 3" descr="outlier_corgi.jpg"/>
          <p:cNvPicPr>
            <a:picLocks noGrp="1" noChangeAspect="1"/>
          </p:cNvPicPr>
          <p:nvPr>
            <p:ph idx="1"/>
          </p:nvPr>
        </p:nvPicPr>
        <p:blipFill rotWithShape="1">
          <a:blip r:embed="rId2">
            <a:extLst>
              <a:ext uri="{28A0092B-C50C-407E-A947-70E740481C1C}">
                <a14:useLocalDpi xmlns:a14="http://schemas.microsoft.com/office/drawing/2010/main" val="0"/>
              </a:ext>
            </a:extLst>
          </a:blip>
          <a:srcRect l="-71" r="28"/>
          <a:stretch/>
        </p:blipFill>
        <p:spPr>
          <a:xfrm>
            <a:off x="940709" y="1756788"/>
            <a:ext cx="7231713" cy="4581891"/>
          </a:xfrm>
          <a:ln>
            <a:solidFill>
              <a:srgbClr val="00609F"/>
            </a:solidFill>
          </a:ln>
        </p:spPr>
      </p:pic>
    </p:spTree>
    <p:extLst>
      <p:ext uri="{BB962C8B-B14F-4D97-AF65-F5344CB8AC3E}">
        <p14:creationId xmlns:p14="http://schemas.microsoft.com/office/powerpoint/2010/main" val="1568624357"/>
      </p:ext>
    </p:extLst>
  </p:cSld>
  <p:clrMapOvr>
    <a:masterClrMapping/>
  </p:clrMapOvr>
  <p:timing>
    <p:tnLst>
      <p:par>
        <p:cTn xmlns:p14="http://schemas.microsoft.com/office/powerpoint/2010/mai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Dimensionality </a:t>
            </a:r>
            <a:r>
              <a:rPr lang="en-US" dirty="0" smtClean="0"/>
              <a:t>Reduction</a:t>
            </a:r>
            <a:r>
              <a:rPr lang="en-US" dirty="0"/>
              <a:t/>
            </a:r>
            <a:br>
              <a:rPr lang="en-US" dirty="0"/>
            </a:br>
            <a:endParaRPr lang="en-US" dirty="0"/>
          </a:p>
        </p:txBody>
      </p:sp>
      <p:sp>
        <p:nvSpPr>
          <p:cNvPr id="3" name="Content Placeholder 2"/>
          <p:cNvSpPr>
            <a:spLocks noGrp="1"/>
          </p:cNvSpPr>
          <p:nvPr>
            <p:ph idx="1"/>
          </p:nvPr>
        </p:nvSpPr>
        <p:spPr/>
        <p:txBody>
          <a:bodyPr/>
          <a:lstStyle/>
          <a:p>
            <a:r>
              <a:rPr lang="en-US" dirty="0"/>
              <a:t>Start with many measurements (high dimensional).</a:t>
            </a:r>
          </a:p>
          <a:p>
            <a:pPr lvl="1"/>
            <a:r>
              <a:rPr lang="en-US" dirty="0"/>
              <a:t>Want to reduce </a:t>
            </a:r>
            <a:r>
              <a:rPr lang="en-US" dirty="0" smtClean="0"/>
              <a:t>to </a:t>
            </a:r>
            <a:r>
              <a:rPr lang="en-US" dirty="0"/>
              <a:t>few </a:t>
            </a:r>
            <a:r>
              <a:rPr lang="en-US" dirty="0" smtClean="0"/>
              <a:t>features (</a:t>
            </a:r>
            <a:r>
              <a:rPr lang="en-US" dirty="0"/>
              <a:t>lower-dimensional space).</a:t>
            </a:r>
          </a:p>
          <a:p>
            <a:r>
              <a:rPr lang="en-US" dirty="0"/>
              <a:t>One way is to extract features based on capturing groups of variance.</a:t>
            </a:r>
          </a:p>
          <a:p>
            <a:r>
              <a:rPr lang="en-US" dirty="0"/>
              <a:t>Another could be to preferentially select some of the current features.</a:t>
            </a:r>
          </a:p>
          <a:p>
            <a:pPr lvl="1"/>
            <a:r>
              <a:rPr lang="en-US" dirty="0"/>
              <a:t>We have already done this.</a:t>
            </a:r>
          </a:p>
          <a:p>
            <a:r>
              <a:rPr lang="en-US" dirty="0"/>
              <a:t>We need this to plot the cells in 2D (or ordinate them)</a:t>
            </a:r>
          </a:p>
          <a:p>
            <a:r>
              <a:rPr lang="en-US" dirty="0"/>
              <a:t>In </a:t>
            </a:r>
            <a:r>
              <a:rPr lang="en-US" dirty="0" err="1"/>
              <a:t>scRNA-Seq</a:t>
            </a:r>
            <a:r>
              <a:rPr lang="en-US" dirty="0"/>
              <a:t> PC1 may be complexity.</a:t>
            </a:r>
          </a:p>
        </p:txBody>
      </p:sp>
    </p:spTree>
    <p:extLst>
      <p:ext uri="{BB962C8B-B14F-4D97-AF65-F5344CB8AC3E}">
        <p14:creationId xmlns:p14="http://schemas.microsoft.com/office/powerpoint/2010/main" val="2313117177"/>
      </p:ext>
    </p:extLst>
  </p:cSld>
  <p:clrMapOvr>
    <a:masterClrMapping/>
  </p:clrMapOvr>
  <p:timing>
    <p:tnLst>
      <p:par>
        <p:cTn xmlns:p14="http://schemas.microsoft.com/office/powerpoint/2010/mai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half" idx="1"/>
          </p:nvPr>
        </p:nvSpPr>
        <p:spPr/>
        <p:txBody>
          <a:bodyPr/>
          <a:lstStyle/>
          <a:p>
            <a:r>
              <a:rPr lang="en-US" dirty="0"/>
              <a:t>Eigenvectors of covariance matrix.</a:t>
            </a:r>
          </a:p>
          <a:p>
            <a:r>
              <a:rPr lang="en-US" dirty="0"/>
              <a:t>Find orthogonal groups of variance.</a:t>
            </a:r>
          </a:p>
          <a:p>
            <a:r>
              <a:rPr lang="en-US" dirty="0"/>
              <a:t>Given from most to least variance.</a:t>
            </a:r>
          </a:p>
          <a:p>
            <a:pPr lvl="1"/>
            <a:r>
              <a:rPr lang="en-US" dirty="0"/>
              <a:t>Components of variation.</a:t>
            </a:r>
          </a:p>
          <a:p>
            <a:pPr lvl="1"/>
            <a:r>
              <a:rPr lang="en-US" dirty="0"/>
              <a:t>Linear combinations explaining the variance.</a:t>
            </a:r>
          </a:p>
        </p:txBody>
      </p:sp>
      <p:pic>
        <p:nvPicPr>
          <p:cNvPr id="6" name="Content Placeholder 5" descr="PCA_plot_02.gif"/>
          <p:cNvPicPr>
            <a:picLocks noGrp="1" noChangeAspect="1"/>
          </p:cNvPicPr>
          <p:nvPr>
            <p:ph sz="half" idx="2"/>
          </p:nvPr>
        </p:nvPicPr>
        <p:blipFill>
          <a:blip r:embed="rId2">
            <a:extLst>
              <a:ext uri="{28A0092B-C50C-407E-A947-70E740481C1C}">
                <a14:useLocalDpi xmlns:a14="http://schemas.microsoft.com/office/drawing/2010/main" val="0"/>
              </a:ext>
            </a:extLst>
          </a:blip>
          <a:srcRect t="-30323" b="-30323"/>
          <a:stretch>
            <a:fillRect/>
          </a:stretch>
        </p:blipFill>
        <p:spPr/>
      </p:pic>
      <p:sp>
        <p:nvSpPr>
          <p:cNvPr id="2" name="Title 1"/>
          <p:cNvSpPr>
            <a:spLocks noGrp="1"/>
          </p:cNvSpPr>
          <p:nvPr>
            <p:ph type="title"/>
          </p:nvPr>
        </p:nvSpPr>
        <p:spPr/>
        <p:txBody>
          <a:bodyPr/>
          <a:lstStyle/>
          <a:p>
            <a:r>
              <a:rPr lang="en-US" dirty="0"/>
              <a:t>PCA: in Quick Theory</a:t>
            </a:r>
          </a:p>
        </p:txBody>
      </p:sp>
    </p:spTree>
    <p:extLst>
      <p:ext uri="{BB962C8B-B14F-4D97-AF65-F5344CB8AC3E}">
        <p14:creationId xmlns:p14="http://schemas.microsoft.com/office/powerpoint/2010/main" val="3340995568"/>
      </p:ext>
    </p:extLst>
  </p:cSld>
  <p:clrMapOvr>
    <a:masterClrMapping/>
  </p:clrMapOvr>
  <p:timing>
    <p:tnLst>
      <p:par>
        <p:cTn xmlns:p14="http://schemas.microsoft.com/office/powerpoint/2010/mai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PCA: an Interactive Example</a:t>
            </a:r>
            <a:endParaRPr lang="en-US" dirty="0"/>
          </a:p>
        </p:txBody>
      </p:sp>
      <p:sp>
        <p:nvSpPr>
          <p:cNvPr id="5" name="Content Placeholder 4"/>
          <p:cNvSpPr>
            <a:spLocks noGrp="1"/>
          </p:cNvSpPr>
          <p:nvPr>
            <p:ph idx="1"/>
          </p:nvPr>
        </p:nvSpPr>
        <p:spPr/>
        <p:txBody>
          <a:bodyPr/>
          <a:lstStyle/>
          <a:p>
            <a:r>
              <a:rPr lang="en-US" dirty="0" smtClean="0">
                <a:hlinkClick r:id="rId2"/>
              </a:rPr>
              <a:t>PCA Explained Visually</a:t>
            </a:r>
            <a:endParaRPr lang="en-US" dirty="0"/>
          </a:p>
        </p:txBody>
      </p:sp>
    </p:spTree>
    <p:extLst>
      <p:ext uri="{BB962C8B-B14F-4D97-AF65-F5344CB8AC3E}">
        <p14:creationId xmlns:p14="http://schemas.microsoft.com/office/powerpoint/2010/main" val="1746551592"/>
      </p:ext>
    </p:extLst>
  </p:cSld>
  <p:clrMapOvr>
    <a:masterClrMapping/>
  </p:clrMapOvr>
  <p:timing>
    <p:tnLst>
      <p:par>
        <p:cTn xmlns:p14="http://schemas.microsoft.com/office/powerpoint/2010/mai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PCA: in Practice</a:t>
            </a:r>
            <a:endParaRPr lang="en-US" dirty="0"/>
          </a:p>
        </p:txBody>
      </p:sp>
      <p:sp>
        <p:nvSpPr>
          <p:cNvPr id="3" name="Content Placeholder 2"/>
          <p:cNvSpPr>
            <a:spLocks noGrp="1"/>
          </p:cNvSpPr>
          <p:nvPr>
            <p:ph idx="1"/>
          </p:nvPr>
        </p:nvSpPr>
        <p:spPr/>
        <p:txBody>
          <a:bodyPr/>
          <a:lstStyle/>
          <a:p>
            <a:pPr marL="0" indent="0">
              <a:buNone/>
            </a:pPr>
            <a:r>
              <a:rPr lang="en-US" dirty="0"/>
              <a:t>Things to be aware </a:t>
            </a:r>
            <a:r>
              <a:rPr lang="en-US" dirty="0" smtClean="0"/>
              <a:t>of-</a:t>
            </a:r>
            <a:endParaRPr lang="en-US" dirty="0"/>
          </a:p>
          <a:p>
            <a:r>
              <a:rPr lang="en-US" dirty="0" smtClean="0"/>
              <a:t>Data </a:t>
            </a:r>
            <a:r>
              <a:rPr lang="en-US" dirty="0"/>
              <a:t>with different magnitudes will dominate.</a:t>
            </a:r>
          </a:p>
          <a:p>
            <a:pPr lvl="1"/>
            <a:r>
              <a:rPr lang="en-US" dirty="0"/>
              <a:t>Zero center and divided by SD.</a:t>
            </a:r>
          </a:p>
          <a:p>
            <a:pPr lvl="2"/>
            <a:r>
              <a:rPr lang="en-US" dirty="0"/>
              <a:t>(Standardized).</a:t>
            </a:r>
          </a:p>
          <a:p>
            <a:r>
              <a:rPr lang="en-US" dirty="0"/>
              <a:t>Can be affected by outliers</a:t>
            </a:r>
            <a:r>
              <a:rPr lang="en-US" dirty="0" smtClean="0"/>
              <a:t>.</a:t>
            </a:r>
          </a:p>
          <a:p>
            <a:r>
              <a:rPr lang="en-US" dirty="0" smtClean="0"/>
              <a:t>Data is often first filtered to remove noise.</a:t>
            </a:r>
            <a:endParaRPr lang="en-US" dirty="0"/>
          </a:p>
        </p:txBody>
      </p:sp>
    </p:spTree>
    <p:extLst>
      <p:ext uri="{BB962C8B-B14F-4D97-AF65-F5344CB8AC3E}">
        <p14:creationId xmlns:p14="http://schemas.microsoft.com/office/powerpoint/2010/main" val="59682666"/>
      </p:ext>
    </p:extLst>
  </p:cSld>
  <p:clrMapOvr>
    <a:masterClrMapping/>
  </p:clrMapOvr>
  <p:timing>
    <p:tnLst>
      <p:par>
        <p:cTn xmlns:p14="http://schemas.microsoft.com/office/powerpoint/2010/mai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t>
            </a:r>
            <a:r>
              <a:rPr lang="en-US" dirty="0" smtClean="0"/>
              <a:t>-SNE: Nonlinear Dimensional Reduction</a:t>
            </a:r>
            <a:endParaRPr lang="en-US" dirty="0"/>
          </a:p>
        </p:txBody>
      </p:sp>
      <p:pic>
        <p:nvPicPr>
          <p:cNvPr id="4" name="Content Placeholder 3" descr="cell_cycle_1.png"/>
          <p:cNvPicPr>
            <a:picLocks noGrp="1" noChangeAspect="1"/>
          </p:cNvPicPr>
          <p:nvPr>
            <p:ph idx="1"/>
          </p:nvPr>
        </p:nvPicPr>
        <p:blipFill>
          <a:blip r:embed="rId2">
            <a:extLst>
              <a:ext uri="{28A0092B-C50C-407E-A947-70E740481C1C}">
                <a14:useLocalDpi xmlns:a14="http://schemas.microsoft.com/office/drawing/2010/main" val="0"/>
              </a:ext>
            </a:extLst>
          </a:blip>
          <a:srcRect l="-24705" r="-24705"/>
          <a:stretch>
            <a:fillRect/>
          </a:stretch>
        </p:blipFill>
        <p:spPr/>
      </p:pic>
    </p:spTree>
    <p:extLst>
      <p:ext uri="{BB962C8B-B14F-4D97-AF65-F5344CB8AC3E}">
        <p14:creationId xmlns:p14="http://schemas.microsoft.com/office/powerpoint/2010/main" val="1813014733"/>
      </p:ext>
    </p:extLst>
  </p:cSld>
  <p:clrMapOvr>
    <a:masterClrMapping/>
  </p:clrMapOvr>
  <p:timing>
    <p:tnLst>
      <p:par>
        <p:cTn xmlns:p14="http://schemas.microsoft.com/office/powerpoint/2010/mai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t-SNE: Collapsing the Visualization to 2D</a:t>
            </a:r>
            <a:endParaRPr lang="en-US" sz="3200" dirty="0"/>
          </a:p>
        </p:txBody>
      </p:sp>
      <p:pic>
        <p:nvPicPr>
          <p:cNvPr id="4" name="Content Placeholder 3" descr="cell_cycle_collapse.png"/>
          <p:cNvPicPr>
            <a:picLocks noGrp="1" noChangeAspect="1"/>
          </p:cNvPicPr>
          <p:nvPr>
            <p:ph idx="1"/>
          </p:nvPr>
        </p:nvPicPr>
        <p:blipFill>
          <a:blip r:embed="rId2">
            <a:extLst>
              <a:ext uri="{28A0092B-C50C-407E-A947-70E740481C1C}">
                <a14:useLocalDpi xmlns:a14="http://schemas.microsoft.com/office/drawing/2010/main" val="0"/>
              </a:ext>
            </a:extLst>
          </a:blip>
          <a:srcRect l="-38443" r="-38443"/>
          <a:stretch>
            <a:fillRect/>
          </a:stretch>
        </p:blipFill>
        <p:spPr/>
      </p:pic>
    </p:spTree>
    <p:extLst>
      <p:ext uri="{BB962C8B-B14F-4D97-AF65-F5344CB8AC3E}">
        <p14:creationId xmlns:p14="http://schemas.microsoft.com/office/powerpoint/2010/main" val="306762410"/>
      </p:ext>
    </p:extLst>
  </p:cSld>
  <p:clrMapOvr>
    <a:masterClrMapping/>
  </p:clrMapOvr>
  <p:timing>
    <p:tnLst>
      <p:par>
        <p:cTn xmlns:p14="http://schemas.microsoft.com/office/powerpoint/2010/mai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t-SNE: How it works.</a:t>
            </a:r>
            <a:endParaRPr lang="en-US" dirty="0"/>
          </a:p>
        </p:txBody>
      </p:sp>
      <p:pic>
        <p:nvPicPr>
          <p:cNvPr id="4" name="Content Placeholder 3" descr="tsne.png"/>
          <p:cNvPicPr>
            <a:picLocks noGrp="1" noChangeAspect="1"/>
          </p:cNvPicPr>
          <p:nvPr>
            <p:ph idx="1"/>
          </p:nvPr>
        </p:nvPicPr>
        <p:blipFill>
          <a:blip r:embed="rId2">
            <a:extLst>
              <a:ext uri="{28A0092B-C50C-407E-A947-70E740481C1C}">
                <a14:useLocalDpi xmlns:a14="http://schemas.microsoft.com/office/drawing/2010/main" val="0"/>
              </a:ext>
            </a:extLst>
          </a:blip>
          <a:srcRect t="-2078" b="-2078"/>
          <a:stretch>
            <a:fillRect/>
          </a:stretch>
        </p:blipFill>
        <p:spPr/>
      </p:pic>
    </p:spTree>
    <p:extLst>
      <p:ext uri="{BB962C8B-B14F-4D97-AF65-F5344CB8AC3E}">
        <p14:creationId xmlns:p14="http://schemas.microsoft.com/office/powerpoint/2010/main" val="2053951675"/>
      </p:ext>
    </p:extLst>
  </p:cSld>
  <p:clrMapOvr>
    <a:masterClrMapping/>
  </p:clrMapOvr>
  <p:timing>
    <p:tnLst>
      <p:par>
        <p:cTn xmlns:p14="http://schemas.microsoft.com/office/powerpoint/2010/mai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PCA and t-SNE Together</a:t>
            </a:r>
            <a:endParaRPr lang="en-US" dirty="0"/>
          </a:p>
        </p:txBody>
      </p:sp>
      <p:sp>
        <p:nvSpPr>
          <p:cNvPr id="3" name="Content Placeholder 2"/>
          <p:cNvSpPr>
            <a:spLocks noGrp="1"/>
          </p:cNvSpPr>
          <p:nvPr>
            <p:ph idx="1"/>
          </p:nvPr>
        </p:nvSpPr>
        <p:spPr/>
        <p:txBody>
          <a:bodyPr/>
          <a:lstStyle/>
          <a:p>
            <a:r>
              <a:rPr lang="en-US" dirty="0"/>
              <a:t>Often t-SNE is performed on PCA </a:t>
            </a:r>
            <a:r>
              <a:rPr lang="en-US" dirty="0" smtClean="0"/>
              <a:t>components</a:t>
            </a:r>
            <a:endParaRPr lang="en-US" dirty="0"/>
          </a:p>
          <a:p>
            <a:pPr lvl="1"/>
            <a:r>
              <a:rPr lang="en-US" dirty="0"/>
              <a:t>Liberal number of components.</a:t>
            </a:r>
          </a:p>
          <a:p>
            <a:pPr lvl="1"/>
            <a:r>
              <a:rPr lang="en-US" dirty="0"/>
              <a:t>Removes mild signal (assumption of noise).</a:t>
            </a:r>
          </a:p>
          <a:p>
            <a:pPr lvl="1"/>
            <a:r>
              <a:rPr lang="en-US" dirty="0"/>
              <a:t>Faster, on less data but, hopefully the same signal.</a:t>
            </a:r>
          </a:p>
        </p:txBody>
      </p:sp>
    </p:spTree>
    <p:extLst>
      <p:ext uri="{BB962C8B-B14F-4D97-AF65-F5344CB8AC3E}">
        <p14:creationId xmlns:p14="http://schemas.microsoft.com/office/powerpoint/2010/main" val="1684839589"/>
      </p:ext>
    </p:extLst>
  </p:cSld>
  <p:clrMapOvr>
    <a:masterClrMapping/>
  </p:clrMapOvr>
  <p:timing>
    <p:tnLst>
      <p:par>
        <p:cTn xmlns:p14="http://schemas.microsoft.com/office/powerpoint/2010/mai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Learn More About t-SNE</a:t>
            </a:r>
            <a:endParaRPr lang="en-US" dirty="0"/>
          </a:p>
        </p:txBody>
      </p:sp>
      <p:sp>
        <p:nvSpPr>
          <p:cNvPr id="3" name="Content Placeholder 2"/>
          <p:cNvSpPr>
            <a:spLocks noGrp="1"/>
          </p:cNvSpPr>
          <p:nvPr>
            <p:ph idx="1"/>
          </p:nvPr>
        </p:nvSpPr>
        <p:spPr/>
        <p:txBody>
          <a:bodyPr/>
          <a:lstStyle/>
          <a:p>
            <a:r>
              <a:rPr lang="en-US" dirty="0" smtClean="0"/>
              <a:t>Awesome Blog on t-SNE parameterization</a:t>
            </a:r>
          </a:p>
          <a:p>
            <a:pPr lvl="1"/>
            <a:r>
              <a:rPr lang="en-US" dirty="0">
                <a:hlinkClick r:id="rId2"/>
              </a:rPr>
              <a:t>http://distill.pub/2016/misread-</a:t>
            </a:r>
            <a:r>
              <a:rPr lang="en-US" dirty="0" smtClean="0">
                <a:hlinkClick r:id="rId2"/>
              </a:rPr>
              <a:t>tsne</a:t>
            </a:r>
            <a:endParaRPr lang="en-US" dirty="0"/>
          </a:p>
          <a:p>
            <a:r>
              <a:rPr lang="en-US" dirty="0" smtClean="0"/>
              <a:t>Publication</a:t>
            </a:r>
          </a:p>
          <a:p>
            <a:pPr lvl="1"/>
            <a:r>
              <a:rPr lang="en-US" dirty="0">
                <a:hlinkClick r:id="rId3"/>
              </a:rPr>
              <a:t>https://lvdmaaten.github.io/publications/papers/JMLR_2008.</a:t>
            </a:r>
            <a:r>
              <a:rPr lang="en-US" dirty="0" smtClean="0">
                <a:hlinkClick r:id="rId3"/>
              </a:rPr>
              <a:t>pdf</a:t>
            </a:r>
            <a:endParaRPr lang="en-US" dirty="0" smtClean="0"/>
          </a:p>
          <a:p>
            <a:r>
              <a:rPr lang="en-US" dirty="0" smtClean="0"/>
              <a:t>Nice YouTube Video</a:t>
            </a:r>
          </a:p>
          <a:p>
            <a:pPr lvl="1"/>
            <a:r>
              <a:rPr lang="en-US" dirty="0">
                <a:hlinkClick r:id="rId4"/>
              </a:rPr>
              <a:t>https://www.youtube.com/watch?v=</a:t>
            </a:r>
            <a:r>
              <a:rPr lang="en-US" dirty="0" smtClean="0">
                <a:hlinkClick r:id="rId4"/>
              </a:rPr>
              <a:t>RJVL80Gg3lA</a:t>
            </a:r>
            <a:endParaRPr lang="en-US" dirty="0" smtClean="0"/>
          </a:p>
          <a:p>
            <a:r>
              <a:rPr lang="en-US" dirty="0" smtClean="0"/>
              <a:t>Code</a:t>
            </a:r>
          </a:p>
          <a:p>
            <a:pPr lvl="1"/>
            <a:r>
              <a:rPr lang="en-US" dirty="0">
                <a:hlinkClick r:id="rId5"/>
              </a:rPr>
              <a:t>https://lvdmaaten.github.io/tsne</a:t>
            </a:r>
            <a:r>
              <a:rPr lang="en-US" dirty="0" smtClean="0">
                <a:hlinkClick r:id="rId5"/>
              </a:rPr>
              <a:t>/</a:t>
            </a:r>
            <a:endParaRPr lang="en-US" dirty="0" smtClean="0"/>
          </a:p>
          <a:p>
            <a:r>
              <a:rPr lang="en-US" dirty="0" smtClean="0"/>
              <a:t>Interactive Tensor flow</a:t>
            </a:r>
          </a:p>
          <a:p>
            <a:pPr lvl="1"/>
            <a:r>
              <a:rPr lang="en-US" dirty="0"/>
              <a:t>http://</a:t>
            </a:r>
            <a:r>
              <a:rPr lang="en-US" dirty="0" err="1"/>
              <a:t>projector.tensorflow.org</a:t>
            </a:r>
            <a:r>
              <a:rPr lang="en-US" dirty="0"/>
              <a:t>/</a:t>
            </a:r>
          </a:p>
        </p:txBody>
      </p:sp>
    </p:spTree>
    <p:extLst>
      <p:ext uri="{BB962C8B-B14F-4D97-AF65-F5344CB8AC3E}">
        <p14:creationId xmlns:p14="http://schemas.microsoft.com/office/powerpoint/2010/main" val="1265610126"/>
      </p:ext>
    </p:extLst>
  </p:cSld>
  <p:clrMapOvr>
    <a:masterClrMapping/>
  </p:clrMapOvr>
</p:sld>
</file>

<file path=ppt/theme/theme1.xml><?xml version="1.0" encoding="utf-8"?>
<a:theme xmlns:a="http://schemas.openxmlformats.org/drawingml/2006/main" name="BroadPowerpointTemplate">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Arial"/>
        <a:cs typeface="Arial"/>
      </a:majorFont>
      <a:minorFont>
        <a:latin typeface="Arial"/>
        <a:ea typeface="Arial"/>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BroadPowerpointTemplate.potx</Template>
  <TotalTime>11477</TotalTime>
  <Words>3363</Words>
  <Application>Microsoft Macintosh PowerPoint</Application>
  <PresentationFormat>On-screen Show (4:3)</PresentationFormat>
  <Paragraphs>579</Paragraphs>
  <Slides>129</Slides>
  <Notes>5</Notes>
  <HiddenSlides>0</HiddenSlides>
  <MMClips>0</MMClips>
  <ScaleCrop>false</ScaleCrop>
  <HeadingPairs>
    <vt:vector size="4" baseType="variant">
      <vt:variant>
        <vt:lpstr>Theme</vt:lpstr>
      </vt:variant>
      <vt:variant>
        <vt:i4>1</vt:i4>
      </vt:variant>
      <vt:variant>
        <vt:lpstr>Slide Titles</vt:lpstr>
      </vt:variant>
      <vt:variant>
        <vt:i4>129</vt:i4>
      </vt:variant>
    </vt:vector>
  </HeadingPairs>
  <TitlesOfParts>
    <vt:vector size="130" baseType="lpstr">
      <vt:lpstr>BroadPowerpointTemplate</vt:lpstr>
      <vt:lpstr>Introduction to Single-cell RNA-Seq</vt:lpstr>
      <vt:lpstr>Connecting &amp; Computer Preliminaries</vt:lpstr>
      <vt:lpstr>Introduction to single-cell RNA-Seq</vt:lpstr>
      <vt:lpstr>We Know Tissues are Heterogeneous</vt:lpstr>
      <vt:lpstr>Cell Identity is More Than Histopathology</vt:lpstr>
      <vt:lpstr>Before We Get Started</vt:lpstr>
      <vt:lpstr>Before We Get Started</vt:lpstr>
      <vt:lpstr>We Will Attempt to Cover</vt:lpstr>
      <vt:lpstr>Section: scRNA-Seq Assays</vt:lpstr>
      <vt:lpstr>Smart-Seq2</vt:lpstr>
      <vt:lpstr>Smart-Seq2: Description</vt:lpstr>
      <vt:lpstr>Smart-Seq2: Assay Overview</vt:lpstr>
      <vt:lpstr>Smart-Seq2: Equipment</vt:lpstr>
      <vt:lpstr>Drop-seq</vt:lpstr>
      <vt:lpstr>Drop-seq: Description</vt:lpstr>
      <vt:lpstr>Drop-seq: Overview</vt:lpstr>
      <vt:lpstr>Drop-seq: Assay Overview</vt:lpstr>
      <vt:lpstr>Drop-seq: Assay Overview</vt:lpstr>
      <vt:lpstr>Drop-seq: Assay Overview</vt:lpstr>
      <vt:lpstr>Drop-seq: Equipment</vt:lpstr>
      <vt:lpstr>Drop-seq: Pointers</vt:lpstr>
      <vt:lpstr>10X: Massively Parallel Sequencing</vt:lpstr>
      <vt:lpstr>10X: Description</vt:lpstr>
      <vt:lpstr>10X: Assay Overview</vt:lpstr>
      <vt:lpstr>10X: Assay Overview</vt:lpstr>
      <vt:lpstr>10X: Equipment</vt:lpstr>
      <vt:lpstr>A Word on Sorting</vt:lpstr>
      <vt:lpstr>Section: Comparing scRNA-Seq Assays</vt:lpstr>
      <vt:lpstr>Sequences from Assays are Different</vt:lpstr>
      <vt:lpstr>scRNA-Seq Assay Performance</vt:lpstr>
      <vt:lpstr>ERCC-based Benchmarking</vt:lpstr>
      <vt:lpstr>Sensitivity and Specificity</vt:lpstr>
      <vt:lpstr>Final Thoughts</vt:lpstr>
      <vt:lpstr>Section: scRNA-Seq Pipelines</vt:lpstr>
      <vt:lpstr>Sequences Differ So Pipelines Differ</vt:lpstr>
      <vt:lpstr>Start with FASTQ Sequences</vt:lpstr>
      <vt:lpstr>Assays Differ in FASTQ Contents</vt:lpstr>
      <vt:lpstr>SmartSeq2: Pipeline Overview</vt:lpstr>
      <vt:lpstr>Drop-seq: Pipeline Overview</vt:lpstr>
      <vt:lpstr>Drop-seq: Further Help</vt:lpstr>
      <vt:lpstr>10X: Pipeline Overview</vt:lpstr>
      <vt:lpstr>10X: Further Help</vt:lpstr>
      <vt:lpstr>Sequence Level Quality Control</vt:lpstr>
      <vt:lpstr>Pipeline Section Summary</vt:lpstr>
      <vt:lpstr>Section: scRNA-Seq Count Data</vt:lpstr>
      <vt:lpstr>This is an Expression Matrix</vt:lpstr>
      <vt:lpstr>Genes Have Different Distributions</vt:lpstr>
      <vt:lpstr>Genes Have Different Distributions</vt:lpstr>
      <vt:lpstr>Genes Have Different Distributions</vt:lpstr>
      <vt:lpstr>Genes Have Different Distributions</vt:lpstr>
      <vt:lpstr>Genes Have Different Distributions</vt:lpstr>
      <vt:lpstr>Underlying Biology</vt:lpstr>
      <vt:lpstr>Expression has Many Sources per Cell</vt:lpstr>
      <vt:lpstr>Data Analysis with UMIs</vt:lpstr>
      <vt:lpstr>Summary of the Data</vt:lpstr>
      <vt:lpstr>Section: Study Design and scRNA-Seq</vt:lpstr>
      <vt:lpstr>scRNA-Seq Study Design</vt:lpstr>
      <vt:lpstr>How Many Cells?</vt:lpstr>
      <vt:lpstr>Single Cell RNA-Seq and Batch Affects</vt:lpstr>
      <vt:lpstr>What is Study Confounding?</vt:lpstr>
      <vt:lpstr>Confounding by Design</vt:lpstr>
      <vt:lpstr>Section: Initial Data Analysis</vt:lpstr>
      <vt:lpstr>Motivation: Why Am I Using R?</vt:lpstr>
      <vt:lpstr>RStudio (IDE)</vt:lpstr>
      <vt:lpstr>Initial Data Exploration</vt:lpstr>
      <vt:lpstr>Today’s Data</vt:lpstr>
      <vt:lpstr>Logistics: Importing Code Libraries</vt:lpstr>
      <vt:lpstr>Representing Sparse Matrices</vt:lpstr>
      <vt:lpstr>What is a Sparse Matrix?</vt:lpstr>
      <vt:lpstr>2D Arrays vs Coordinate Lists</vt:lpstr>
      <vt:lpstr>Seurat</vt:lpstr>
      <vt:lpstr>Create a Seurat Object</vt:lpstr>
      <vt:lpstr>Expression: Bulk RNA-Seq Definition</vt:lpstr>
      <vt:lpstr>Count Preparation is Different Depending on the Source</vt:lpstr>
      <vt:lpstr>Prepping Counts For Seurat</vt:lpstr>
      <vt:lpstr>Sometimes Averages are Not Useful</vt:lpstr>
      <vt:lpstr>Filtering Genes: Averages are Less Useful</vt:lpstr>
      <vt:lpstr>Filtering Genes: Using Prevalence</vt:lpstr>
      <vt:lpstr>Filtering Genes: Using Prevalence</vt:lpstr>
      <vt:lpstr>Filtering Using Metadata</vt:lpstr>
      <vt:lpstr>What is Metadata?</vt:lpstr>
      <vt:lpstr>Filtering Cells: Removing Outlier Cells</vt:lpstr>
      <vt:lpstr>Seurat: Filtering on Metadata</vt:lpstr>
      <vt:lpstr>Section: Plot Genes</vt:lpstr>
      <vt:lpstr>Seurat: Viewing Specific Genes</vt:lpstr>
      <vt:lpstr>Section: Working with Batch Affects</vt:lpstr>
      <vt:lpstr>Normalization and Batch Affect Correction</vt:lpstr>
      <vt:lpstr>Seurat and Batch Affect Correction</vt:lpstr>
      <vt:lpstr>Seurat and Batch Affect Correction</vt:lpstr>
      <vt:lpstr>Section: Dimensionality Reduction and Plotting Samples</vt:lpstr>
      <vt:lpstr>Dimensionality Reduction </vt:lpstr>
      <vt:lpstr>PCA: in Quick Theory</vt:lpstr>
      <vt:lpstr>PCA: an Interactive Example</vt:lpstr>
      <vt:lpstr>PCA: in Practice</vt:lpstr>
      <vt:lpstr>t-SNE: Nonlinear Dimensional Reduction</vt:lpstr>
      <vt:lpstr>t-SNE: Collapsing the Visualization to 2D</vt:lpstr>
      <vt:lpstr>t-SNE: How it works.</vt:lpstr>
      <vt:lpstr>PCA and t-SNE Together</vt:lpstr>
      <vt:lpstr>Learn More About t-SNE</vt:lpstr>
      <vt:lpstr>Plotting Cells</vt:lpstr>
      <vt:lpstr>Plotting Cells and Gene Expression</vt:lpstr>
      <vt:lpstr>Defining Clusters through Graphs</vt:lpstr>
      <vt:lpstr>Local Moving Heuristic</vt:lpstr>
      <vt:lpstr>Section Summary</vt:lpstr>
      <vt:lpstr>Section: Differential Expression</vt:lpstr>
      <vt:lpstr>Seurat: Differential Expression</vt:lpstr>
      <vt:lpstr>Seurat: Many Choices for DE</vt:lpstr>
      <vt:lpstr>Seurat: DE and Plotting DE Genes</vt:lpstr>
      <vt:lpstr>Dot plots</vt:lpstr>
      <vt:lpstr>Mast</vt:lpstr>
      <vt:lpstr>Mast: Hurdle Models</vt:lpstr>
      <vt:lpstr>Mast: DE and Plotting DE Genes</vt:lpstr>
      <vt:lpstr>Section: Communicating Results to Collaborators</vt:lpstr>
      <vt:lpstr>The Single Cell Portal</vt:lpstr>
      <vt:lpstr>The Single Cell Portal</vt:lpstr>
      <vt:lpstr>The Single Cell Portal</vt:lpstr>
      <vt:lpstr>The Single Cell Portal</vt:lpstr>
      <vt:lpstr>The Single Cell Portal</vt:lpstr>
      <vt:lpstr>The Single Cell Portal</vt:lpstr>
      <vt:lpstr>The Single Cell Portal</vt:lpstr>
      <vt:lpstr>The Single Cell Portal</vt:lpstr>
      <vt:lpstr>The Single Cell Portal</vt:lpstr>
      <vt:lpstr>The Single Cell Portal</vt:lpstr>
      <vt:lpstr>The Single Cell Portal</vt:lpstr>
      <vt:lpstr>Section: Wrapping Up What Did We Miss (So Much)?</vt:lpstr>
      <vt:lpstr>Awesome List</vt:lpstr>
      <vt:lpstr>Single Cell Network</vt:lpstr>
      <vt:lpstr>Thank You</vt:lpstr>
      <vt:lpstr>Questions?</vt:lpstr>
    </vt:vector>
  </TitlesOfParts>
  <Company>Broad Institute</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the  Broad Institute</dc:title>
  <dc:creator>Administrator</dc:creator>
  <cp:lastModifiedBy>Timothy Tickle</cp:lastModifiedBy>
  <cp:revision>128</cp:revision>
  <cp:lastPrinted>2010-08-06T15:34:32Z</cp:lastPrinted>
  <dcterms:created xsi:type="dcterms:W3CDTF">2011-02-18T22:33:11Z</dcterms:created>
  <dcterms:modified xsi:type="dcterms:W3CDTF">2017-02-01T17:36:20Z</dcterms:modified>
</cp:coreProperties>
</file>